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257" r:id="rId2"/>
    <p:sldId id="434" r:id="rId3"/>
    <p:sldId id="435" r:id="rId4"/>
    <p:sldId id="436" r:id="rId5"/>
    <p:sldId id="437" r:id="rId6"/>
    <p:sldId id="440" r:id="rId7"/>
    <p:sldId id="461" r:id="rId8"/>
    <p:sldId id="441" r:id="rId9"/>
    <p:sldId id="442" r:id="rId10"/>
    <p:sldId id="443" r:id="rId11"/>
    <p:sldId id="444" r:id="rId12"/>
    <p:sldId id="445" r:id="rId13"/>
    <p:sldId id="446" r:id="rId14"/>
    <p:sldId id="464" r:id="rId15"/>
    <p:sldId id="447" r:id="rId16"/>
    <p:sldId id="449" r:id="rId17"/>
    <p:sldId id="450" r:id="rId18"/>
    <p:sldId id="451" r:id="rId19"/>
    <p:sldId id="448" r:id="rId20"/>
    <p:sldId id="452" r:id="rId21"/>
    <p:sldId id="453" r:id="rId22"/>
    <p:sldId id="454" r:id="rId23"/>
    <p:sldId id="455" r:id="rId24"/>
    <p:sldId id="456" r:id="rId25"/>
    <p:sldId id="458" r:id="rId26"/>
    <p:sldId id="460" r:id="rId27"/>
    <p:sldId id="462" r:id="rId28"/>
    <p:sldId id="463" r:id="rId29"/>
    <p:sldId id="465" r:id="rId30"/>
    <p:sldId id="466" r:id="rId31"/>
    <p:sldId id="467" r:id="rId32"/>
    <p:sldId id="468" r:id="rId33"/>
    <p:sldId id="469" r:id="rId34"/>
    <p:sldId id="470" r:id="rId35"/>
    <p:sldId id="471" r:id="rId36"/>
    <p:sldId id="472" r:id="rId37"/>
    <p:sldId id="473" r:id="rId38"/>
    <p:sldId id="474" r:id="rId39"/>
    <p:sldId id="475" r:id="rId40"/>
    <p:sldId id="476" r:id="rId41"/>
    <p:sldId id="477" r:id="rId42"/>
    <p:sldId id="478" r:id="rId43"/>
    <p:sldId id="439" r:id="rId44"/>
    <p:sldId id="479" r:id="rId45"/>
    <p:sldId id="480" r:id="rId46"/>
    <p:sldId id="481" r:id="rId47"/>
    <p:sldId id="482" r:id="rId48"/>
    <p:sldId id="483" r:id="rId49"/>
    <p:sldId id="484" r:id="rId50"/>
    <p:sldId id="485" r:id="rId51"/>
    <p:sldId id="486" r:id="rId52"/>
    <p:sldId id="487" r:id="rId53"/>
    <p:sldId id="488" r:id="rId54"/>
    <p:sldId id="489" r:id="rId55"/>
    <p:sldId id="409" r:id="rId56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276DEB-9ECF-474F-8641-C8D9886C5626}" v="50" dt="2019-01-27T11:31:05.5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25" autoAdjust="0"/>
    <p:restoredTop sz="96327" autoAdjust="0"/>
  </p:normalViewPr>
  <p:slideViewPr>
    <p:cSldViewPr>
      <p:cViewPr varScale="1">
        <p:scale>
          <a:sx n="122" d="100"/>
          <a:sy n="122" d="100"/>
        </p:scale>
        <p:origin x="200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is, Gareth" userId="0ca0577c-2ada-4abb-9a17-e7a804bbaaa5" providerId="ADAL" clId="{8D276DEB-9ECF-474F-8641-C8D9886C5626}"/>
    <pc:docChg chg="undo redo custSel addSld delSld modSld sldOrd modMainMaster">
      <pc:chgData name="Lewis, Gareth" userId="0ca0577c-2ada-4abb-9a17-e7a804bbaaa5" providerId="ADAL" clId="{8D276DEB-9ECF-474F-8641-C8D9886C5626}" dt="2019-01-27T11:31:10.056" v="4346" actId="478"/>
      <pc:docMkLst>
        <pc:docMk/>
      </pc:docMkLst>
      <pc:sldChg chg="modSp">
        <pc:chgData name="Lewis, Gareth" userId="0ca0577c-2ada-4abb-9a17-e7a804bbaaa5" providerId="ADAL" clId="{8D276DEB-9ECF-474F-8641-C8D9886C5626}" dt="2019-01-12T14:24:04.301" v="60" actId="20577"/>
        <pc:sldMkLst>
          <pc:docMk/>
          <pc:sldMk cId="0" sldId="257"/>
        </pc:sldMkLst>
        <pc:spChg chg="mod">
          <ac:chgData name="Lewis, Gareth" userId="0ca0577c-2ada-4abb-9a17-e7a804bbaaa5" providerId="ADAL" clId="{8D276DEB-9ECF-474F-8641-C8D9886C5626}" dt="2019-01-12T14:24:04.301" v="60" actId="20577"/>
          <ac:spMkLst>
            <pc:docMk/>
            <pc:sldMk cId="0" sldId="257"/>
            <ac:spMk id="1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27T11:08:48.739" v="3828"/>
        <pc:sldMkLst>
          <pc:docMk/>
          <pc:sldMk cId="0" sldId="258"/>
        </pc:sldMkLst>
        <pc:spChg chg="mod">
          <ac:chgData name="Lewis, Gareth" userId="0ca0577c-2ada-4abb-9a17-e7a804bbaaa5" providerId="ADAL" clId="{8D276DEB-9ECF-474F-8641-C8D9886C5626}" dt="2019-01-27T11:08:48.739" v="3828"/>
          <ac:spMkLst>
            <pc:docMk/>
            <pc:sldMk cId="0" sldId="258"/>
            <ac:spMk id="3" creationId="{00000000-0000-0000-0000-000000000000}"/>
          </ac:spMkLst>
        </pc:spChg>
      </pc:sldChg>
      <pc:sldChg chg="addSp modSp">
        <pc:chgData name="Lewis, Gareth" userId="0ca0577c-2ada-4abb-9a17-e7a804bbaaa5" providerId="ADAL" clId="{8D276DEB-9ECF-474F-8641-C8D9886C5626}" dt="2019-01-27T11:03:21.100" v="3731" actId="20577"/>
        <pc:sldMkLst>
          <pc:docMk/>
          <pc:sldMk cId="291149061" sldId="332"/>
        </pc:sldMkLst>
        <pc:graphicFrameChg chg="modGraphic">
          <ac:chgData name="Lewis, Gareth" userId="0ca0577c-2ada-4abb-9a17-e7a804bbaaa5" providerId="ADAL" clId="{8D276DEB-9ECF-474F-8641-C8D9886C5626}" dt="2019-01-27T11:03:21.100" v="3731" actId="20577"/>
          <ac:graphicFrameMkLst>
            <pc:docMk/>
            <pc:sldMk cId="291149061" sldId="332"/>
            <ac:graphicFrameMk id="6" creationId="{00000000-0000-0000-0000-000000000000}"/>
          </ac:graphicFrameMkLst>
        </pc:graphicFrameChg>
        <pc:graphicFrameChg chg="add mod modGraphic">
          <ac:chgData name="Lewis, Gareth" userId="0ca0577c-2ada-4abb-9a17-e7a804bbaaa5" providerId="ADAL" clId="{8D276DEB-9ECF-474F-8641-C8D9886C5626}" dt="2019-01-12T14:27:52.855" v="223" actId="20577"/>
          <ac:graphicFrameMkLst>
            <pc:docMk/>
            <pc:sldMk cId="291149061" sldId="332"/>
            <ac:graphicFrameMk id="7" creationId="{1FDBB499-B236-453B-BFE1-0247D66A5A2D}"/>
          </ac:graphicFrameMkLst>
        </pc:graphicFrameChg>
        <pc:graphicFrameChg chg="modGraphic">
          <ac:chgData name="Lewis, Gareth" userId="0ca0577c-2ada-4abb-9a17-e7a804bbaaa5" providerId="ADAL" clId="{8D276DEB-9ECF-474F-8641-C8D9886C5626}" dt="2019-01-12T14:29:24.436" v="303" actId="207"/>
          <ac:graphicFrameMkLst>
            <pc:docMk/>
            <pc:sldMk cId="291149061" sldId="332"/>
            <ac:graphicFrameMk id="10" creationId="{00000000-0000-0000-0000-000000000000}"/>
          </ac:graphicFrameMkLst>
        </pc:graphicFrameChg>
      </pc:sldChg>
      <pc:sldChg chg="modSp">
        <pc:chgData name="Lewis, Gareth" userId="0ca0577c-2ada-4abb-9a17-e7a804bbaaa5" providerId="ADAL" clId="{8D276DEB-9ECF-474F-8641-C8D9886C5626}" dt="2019-01-27T11:03:04.244" v="3728" actId="20577"/>
        <pc:sldMkLst>
          <pc:docMk/>
          <pc:sldMk cId="0" sldId="334"/>
        </pc:sldMkLst>
        <pc:spChg chg="mod">
          <ac:chgData name="Lewis, Gareth" userId="0ca0577c-2ada-4abb-9a17-e7a804bbaaa5" providerId="ADAL" clId="{8D276DEB-9ECF-474F-8641-C8D9886C5626}" dt="2019-01-27T11:03:04.244" v="3728" actId="20577"/>
          <ac:spMkLst>
            <pc:docMk/>
            <pc:sldMk cId="0" sldId="334"/>
            <ac:spMk id="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27T11:09:08.371" v="3835" actId="20577"/>
        <pc:sldMkLst>
          <pc:docMk/>
          <pc:sldMk cId="0" sldId="335"/>
        </pc:sldMkLst>
        <pc:spChg chg="mod">
          <ac:chgData name="Lewis, Gareth" userId="0ca0577c-2ada-4abb-9a17-e7a804bbaaa5" providerId="ADAL" clId="{8D276DEB-9ECF-474F-8641-C8D9886C5626}" dt="2019-01-27T11:09:08.371" v="3835" actId="20577"/>
          <ac:spMkLst>
            <pc:docMk/>
            <pc:sldMk cId="0" sldId="335"/>
            <ac:spMk id="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13T14:45:47.631" v="3562" actId="20577"/>
        <pc:sldMkLst>
          <pc:docMk/>
          <pc:sldMk cId="0" sldId="409"/>
        </pc:sldMkLst>
        <pc:spChg chg="mod">
          <ac:chgData name="Lewis, Gareth" userId="0ca0577c-2ada-4abb-9a17-e7a804bbaaa5" providerId="ADAL" clId="{8D276DEB-9ECF-474F-8641-C8D9886C5626}" dt="2019-01-13T14:45:47.631" v="3562" actId="20577"/>
          <ac:spMkLst>
            <pc:docMk/>
            <pc:sldMk cId="0" sldId="409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4:36:55.362" v="1111" actId="20577"/>
        <pc:sldMkLst>
          <pc:docMk/>
          <pc:sldMk cId="3854234756" sldId="410"/>
        </pc:sldMkLst>
        <pc:spChg chg="mod">
          <ac:chgData name="Lewis, Gareth" userId="0ca0577c-2ada-4abb-9a17-e7a804bbaaa5" providerId="ADAL" clId="{8D276DEB-9ECF-474F-8641-C8D9886C5626}" dt="2019-01-12T14:36:55.362" v="1111" actId="20577"/>
          <ac:spMkLst>
            <pc:docMk/>
            <pc:sldMk cId="3854234756" sldId="410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4:37:28.237" v="1174" actId="20577"/>
        <pc:sldMkLst>
          <pc:docMk/>
          <pc:sldMk cId="1133406884" sldId="411"/>
        </pc:sldMkLst>
        <pc:spChg chg="mod">
          <ac:chgData name="Lewis, Gareth" userId="0ca0577c-2ada-4abb-9a17-e7a804bbaaa5" providerId="ADAL" clId="{8D276DEB-9ECF-474F-8641-C8D9886C5626}" dt="2019-01-12T14:37:28.237" v="1174" actId="20577"/>
          <ac:spMkLst>
            <pc:docMk/>
            <pc:sldMk cId="1133406884" sldId="411"/>
            <ac:spMk id="3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2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3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4"/>
        </pc:sldMkLst>
      </pc:sldChg>
      <pc:sldChg chg="modSp add">
        <pc:chgData name="Lewis, Gareth" userId="0ca0577c-2ada-4abb-9a17-e7a804bbaaa5" providerId="ADAL" clId="{8D276DEB-9ECF-474F-8641-C8D9886C5626}" dt="2019-01-27T11:10:39.201" v="3882" actId="20577"/>
        <pc:sldMkLst>
          <pc:docMk/>
          <pc:sldMk cId="0" sldId="635"/>
        </pc:sldMkLst>
        <pc:spChg chg="mod">
          <ac:chgData name="Lewis, Gareth" userId="0ca0577c-2ada-4abb-9a17-e7a804bbaaa5" providerId="ADAL" clId="{8D276DEB-9ECF-474F-8641-C8D9886C5626}" dt="2019-01-27T11:10:39.201" v="3882" actId="20577"/>
          <ac:spMkLst>
            <pc:docMk/>
            <pc:sldMk cId="0" sldId="635"/>
            <ac:spMk id="3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6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40"/>
        </pc:sldMkLst>
      </pc:sldChg>
      <pc:sldChg chg="addSp modSp add">
        <pc:chgData name="Lewis, Gareth" userId="0ca0577c-2ada-4abb-9a17-e7a804bbaaa5" providerId="ADAL" clId="{8D276DEB-9ECF-474F-8641-C8D9886C5626}" dt="2019-01-12T14:49:30.107" v="1413" actId="20577"/>
        <pc:sldMkLst>
          <pc:docMk/>
          <pc:sldMk cId="1186911255" sldId="641"/>
        </pc:sldMkLst>
        <pc:spChg chg="mod">
          <ac:chgData name="Lewis, Gareth" userId="0ca0577c-2ada-4abb-9a17-e7a804bbaaa5" providerId="ADAL" clId="{8D276DEB-9ECF-474F-8641-C8D9886C5626}" dt="2019-01-12T14:49:30.107" v="1413" actId="20577"/>
          <ac:spMkLst>
            <pc:docMk/>
            <pc:sldMk cId="1186911255" sldId="641"/>
            <ac:spMk id="3" creationId="{00000000-0000-0000-0000-000000000000}"/>
          </ac:spMkLst>
        </pc:spChg>
        <pc:picChg chg="add mod">
          <ac:chgData name="Lewis, Gareth" userId="0ca0577c-2ada-4abb-9a17-e7a804bbaaa5" providerId="ADAL" clId="{8D276DEB-9ECF-474F-8641-C8D9886C5626}" dt="2019-01-12T14:48:50.790" v="1274" actId="1076"/>
          <ac:picMkLst>
            <pc:docMk/>
            <pc:sldMk cId="1186911255" sldId="641"/>
            <ac:picMk id="1026" creationId="{94C1F2A2-BA1D-405A-8746-01B8D514957C}"/>
          </ac:picMkLst>
        </pc:picChg>
        <pc:picChg chg="add mod">
          <ac:chgData name="Lewis, Gareth" userId="0ca0577c-2ada-4abb-9a17-e7a804bbaaa5" providerId="ADAL" clId="{8D276DEB-9ECF-474F-8641-C8D9886C5626}" dt="2019-01-12T14:48:48.582" v="1273" actId="14100"/>
          <ac:picMkLst>
            <pc:docMk/>
            <pc:sldMk cId="1186911255" sldId="641"/>
            <ac:picMk id="1028" creationId="{00208F58-A430-45DF-94A6-F3A8BC961500}"/>
          </ac:picMkLst>
        </pc:picChg>
      </pc:sldChg>
      <pc:sldChg chg="delSp modSp add">
        <pc:chgData name="Lewis, Gareth" userId="0ca0577c-2ada-4abb-9a17-e7a804bbaaa5" providerId="ADAL" clId="{8D276DEB-9ECF-474F-8641-C8D9886C5626}" dt="2019-01-12T14:52:32.624" v="1814" actId="20577"/>
        <pc:sldMkLst>
          <pc:docMk/>
          <pc:sldMk cId="1378757881" sldId="642"/>
        </pc:sldMkLst>
        <pc:spChg chg="mod">
          <ac:chgData name="Lewis, Gareth" userId="0ca0577c-2ada-4abb-9a17-e7a804bbaaa5" providerId="ADAL" clId="{8D276DEB-9ECF-474F-8641-C8D9886C5626}" dt="2019-01-12T14:52:32.624" v="1814" actId="20577"/>
          <ac:spMkLst>
            <pc:docMk/>
            <pc:sldMk cId="1378757881" sldId="642"/>
            <ac:spMk id="3" creationId="{00000000-0000-0000-0000-000000000000}"/>
          </ac:spMkLst>
        </pc:spChg>
        <pc:picChg chg="del">
          <ac:chgData name="Lewis, Gareth" userId="0ca0577c-2ada-4abb-9a17-e7a804bbaaa5" providerId="ADAL" clId="{8D276DEB-9ECF-474F-8641-C8D9886C5626}" dt="2019-01-12T14:49:45.145" v="1415" actId="478"/>
          <ac:picMkLst>
            <pc:docMk/>
            <pc:sldMk cId="1378757881" sldId="642"/>
            <ac:picMk id="1026" creationId="{94C1F2A2-BA1D-405A-8746-01B8D514957C}"/>
          </ac:picMkLst>
        </pc:picChg>
        <pc:picChg chg="del">
          <ac:chgData name="Lewis, Gareth" userId="0ca0577c-2ada-4abb-9a17-e7a804bbaaa5" providerId="ADAL" clId="{8D276DEB-9ECF-474F-8641-C8D9886C5626}" dt="2019-01-12T14:49:45.952" v="1416" actId="478"/>
          <ac:picMkLst>
            <pc:docMk/>
            <pc:sldMk cId="1378757881" sldId="642"/>
            <ac:picMk id="1028" creationId="{00208F58-A430-45DF-94A6-F3A8BC961500}"/>
          </ac:picMkLst>
        </pc:picChg>
      </pc:sldChg>
      <pc:sldChg chg="addSp delSp modSp add">
        <pc:chgData name="Lewis, Gareth" userId="0ca0577c-2ada-4abb-9a17-e7a804bbaaa5" providerId="ADAL" clId="{8D276DEB-9ECF-474F-8641-C8D9886C5626}" dt="2019-01-12T14:54:31.923" v="1852" actId="207"/>
        <pc:sldMkLst>
          <pc:docMk/>
          <pc:sldMk cId="2520008228" sldId="643"/>
        </pc:sldMkLst>
        <pc:spChg chg="mod">
          <ac:chgData name="Lewis, Gareth" userId="0ca0577c-2ada-4abb-9a17-e7a804bbaaa5" providerId="ADAL" clId="{8D276DEB-9ECF-474F-8641-C8D9886C5626}" dt="2019-01-12T14:53:49.299" v="1840" actId="6549"/>
          <ac:spMkLst>
            <pc:docMk/>
            <pc:sldMk cId="2520008228" sldId="643"/>
            <ac:spMk id="3" creationId="{00000000-0000-0000-0000-000000000000}"/>
          </ac:spMkLst>
        </pc:spChg>
        <pc:spChg chg="del mod">
          <ac:chgData name="Lewis, Gareth" userId="0ca0577c-2ada-4abb-9a17-e7a804bbaaa5" providerId="ADAL" clId="{8D276DEB-9ECF-474F-8641-C8D9886C5626}" dt="2019-01-12T14:53:52.297" v="1842" actId="478"/>
          <ac:spMkLst>
            <pc:docMk/>
            <pc:sldMk cId="2520008228" sldId="643"/>
            <ac:spMk id="4" creationId="{00000000-0000-0000-0000-000000000000}"/>
          </ac:spMkLst>
        </pc:spChg>
        <pc:grpChg chg="add mod">
          <ac:chgData name="Lewis, Gareth" userId="0ca0577c-2ada-4abb-9a17-e7a804bbaaa5" providerId="ADAL" clId="{8D276DEB-9ECF-474F-8641-C8D9886C5626}" dt="2019-01-12T14:54:31.923" v="1852" actId="207"/>
          <ac:grpSpMkLst>
            <pc:docMk/>
            <pc:sldMk cId="2520008228" sldId="643"/>
            <ac:grpSpMk id="5" creationId="{A22A2F09-ED0C-4FA7-8E33-F43E8BF5128A}"/>
          </ac:grpSpMkLst>
        </pc:grpChg>
        <pc:picChg chg="del">
          <ac:chgData name="Lewis, Gareth" userId="0ca0577c-2ada-4abb-9a17-e7a804bbaaa5" providerId="ADAL" clId="{8D276DEB-9ECF-474F-8641-C8D9886C5626}" dt="2019-01-12T14:53:37.673" v="1816" actId="478"/>
          <ac:picMkLst>
            <pc:docMk/>
            <pc:sldMk cId="2520008228" sldId="643"/>
            <ac:picMk id="65538" creationId="{00000000-0000-0000-0000-000000000000}"/>
          </ac:picMkLst>
        </pc:picChg>
      </pc:sldChg>
      <pc:sldChg chg="delSp modSp add">
        <pc:chgData name="Lewis, Gareth" userId="0ca0577c-2ada-4abb-9a17-e7a804bbaaa5" providerId="ADAL" clId="{8D276DEB-9ECF-474F-8641-C8D9886C5626}" dt="2019-01-12T14:56:13.650" v="1858" actId="478"/>
        <pc:sldMkLst>
          <pc:docMk/>
          <pc:sldMk cId="0" sldId="650"/>
        </pc:sldMkLst>
        <pc:spChg chg="mod">
          <ac:chgData name="Lewis, Gareth" userId="0ca0577c-2ada-4abb-9a17-e7a804bbaaa5" providerId="ADAL" clId="{8D276DEB-9ECF-474F-8641-C8D9886C5626}" dt="2019-01-12T14:56:11.299" v="1857" actId="5793"/>
          <ac:spMkLst>
            <pc:docMk/>
            <pc:sldMk cId="0" sldId="650"/>
            <ac:spMk id="3" creationId="{00000000-0000-0000-0000-000000000000}"/>
          </ac:spMkLst>
        </pc:spChg>
        <pc:spChg chg="del">
          <ac:chgData name="Lewis, Gareth" userId="0ca0577c-2ada-4abb-9a17-e7a804bbaaa5" providerId="ADAL" clId="{8D276DEB-9ECF-474F-8641-C8D9886C5626}" dt="2019-01-12T14:56:13.650" v="1858" actId="478"/>
          <ac:spMkLst>
            <pc:docMk/>
            <pc:sldMk cId="0" sldId="650"/>
            <ac:spMk id="4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56:00.137" v="1853"/>
        <pc:sldMkLst>
          <pc:docMk/>
          <pc:sldMk cId="0" sldId="651"/>
        </pc:sldMkLst>
      </pc:sldChg>
      <pc:sldChg chg="add">
        <pc:chgData name="Lewis, Gareth" userId="0ca0577c-2ada-4abb-9a17-e7a804bbaaa5" providerId="ADAL" clId="{8D276DEB-9ECF-474F-8641-C8D9886C5626}" dt="2019-01-12T14:56:00.137" v="1853"/>
        <pc:sldMkLst>
          <pc:docMk/>
          <pc:sldMk cId="0" sldId="652"/>
        </pc:sldMkLst>
      </pc:sldChg>
      <pc:sldChg chg="modSp add">
        <pc:chgData name="Lewis, Gareth" userId="0ca0577c-2ada-4abb-9a17-e7a804bbaaa5" providerId="ADAL" clId="{8D276DEB-9ECF-474F-8641-C8D9886C5626}" dt="2019-01-12T14:56:59.098" v="1874" actId="20577"/>
        <pc:sldMkLst>
          <pc:docMk/>
          <pc:sldMk cId="0" sldId="653"/>
        </pc:sldMkLst>
        <pc:spChg chg="mod">
          <ac:chgData name="Lewis, Gareth" userId="0ca0577c-2ada-4abb-9a17-e7a804bbaaa5" providerId="ADAL" clId="{8D276DEB-9ECF-474F-8641-C8D9886C5626}" dt="2019-01-12T14:56:59.098" v="1874" actId="20577"/>
          <ac:spMkLst>
            <pc:docMk/>
            <pc:sldMk cId="0" sldId="653"/>
            <ac:spMk id="3" creationId="{00000000-0000-0000-0000-000000000000}"/>
          </ac:spMkLst>
        </pc:spChg>
      </pc:sldChg>
      <pc:sldChg chg="addSp delSp modSp add">
        <pc:chgData name="Lewis, Gareth" userId="0ca0577c-2ada-4abb-9a17-e7a804bbaaa5" providerId="ADAL" clId="{8D276DEB-9ECF-474F-8641-C8D9886C5626}" dt="2019-01-27T11:31:10.056" v="4346" actId="478"/>
        <pc:sldMkLst>
          <pc:docMk/>
          <pc:sldMk cId="0" sldId="654"/>
        </pc:sldMkLst>
        <pc:spChg chg="mod">
          <ac:chgData name="Lewis, Gareth" userId="0ca0577c-2ada-4abb-9a17-e7a804bbaaa5" providerId="ADAL" clId="{8D276DEB-9ECF-474F-8641-C8D9886C5626}" dt="2019-01-12T14:59:31.970" v="1955" actId="20577"/>
          <ac:spMkLst>
            <pc:docMk/>
            <pc:sldMk cId="0" sldId="654"/>
            <ac:spMk id="3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48.340" v="1946" actId="1035"/>
          <ac:spMkLst>
            <pc:docMk/>
            <pc:sldMk cId="0" sldId="654"/>
            <ac:spMk id="6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43.909" v="1936" actId="1036"/>
          <ac:spMkLst>
            <pc:docMk/>
            <pc:sldMk cId="0" sldId="654"/>
            <ac:spMk id="9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29.291" v="1895" actId="1035"/>
          <ac:spMkLst>
            <pc:docMk/>
            <pc:sldMk cId="0" sldId="654"/>
            <ac:spMk id="11" creationId="{00000000-0000-0000-0000-000000000000}"/>
          </ac:spMkLst>
        </pc:spChg>
        <pc:grpChg chg="mod">
          <ac:chgData name="Lewis, Gareth" userId="0ca0577c-2ada-4abb-9a17-e7a804bbaaa5" providerId="ADAL" clId="{8D276DEB-9ECF-474F-8641-C8D9886C5626}" dt="2019-01-14T16:28:18.816" v="3563" actId="207"/>
          <ac:grpSpMkLst>
            <pc:docMk/>
            <pc:sldMk cId="0" sldId="654"/>
            <ac:grpSpMk id="52" creationId="{00000000-0000-0000-0000-000000000000}"/>
          </ac:grpSpMkLst>
        </pc:grpChg>
        <pc:picChg chg="add del">
          <ac:chgData name="Lewis, Gareth" userId="0ca0577c-2ada-4abb-9a17-e7a804bbaaa5" providerId="ADAL" clId="{8D276DEB-9ECF-474F-8641-C8D9886C5626}" dt="2019-01-27T11:31:10.056" v="4346" actId="478"/>
          <ac:picMkLst>
            <pc:docMk/>
            <pc:sldMk cId="0" sldId="654"/>
            <ac:picMk id="2" creationId="{3D132A7C-559C-4BE1-864B-D50C6E33A4CF}"/>
          </ac:picMkLst>
        </pc:pic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14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3.909" v="1936" actId="1036"/>
          <ac:cxnSpMkLst>
            <pc:docMk/>
            <pc:sldMk cId="0" sldId="654"/>
            <ac:cxnSpMk id="15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29.291" v="1895" actId="1035"/>
          <ac:cxnSpMkLst>
            <pc:docMk/>
            <pc:sldMk cId="0" sldId="654"/>
            <ac:cxnSpMk id="19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22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25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3.909" v="1936" actId="1036"/>
          <ac:cxnSpMkLst>
            <pc:docMk/>
            <pc:sldMk cId="0" sldId="654"/>
            <ac:cxnSpMk id="28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29.291" v="1895" actId="1035"/>
          <ac:cxnSpMkLst>
            <pc:docMk/>
            <pc:sldMk cId="0" sldId="654"/>
            <ac:cxnSpMk id="32" creationId="{00000000-0000-0000-0000-000000000000}"/>
          </ac:cxnSpMkLst>
        </pc:cxnChg>
      </pc:sldChg>
      <pc:sldChg chg="modSp add">
        <pc:chgData name="Lewis, Gareth" userId="0ca0577c-2ada-4abb-9a17-e7a804bbaaa5" providerId="ADAL" clId="{8D276DEB-9ECF-474F-8641-C8D9886C5626}" dt="2019-01-27T11:12:18.412" v="3883" actId="6549"/>
        <pc:sldMkLst>
          <pc:docMk/>
          <pc:sldMk cId="0" sldId="655"/>
        </pc:sldMkLst>
        <pc:spChg chg="mod">
          <ac:chgData name="Lewis, Gareth" userId="0ca0577c-2ada-4abb-9a17-e7a804bbaaa5" providerId="ADAL" clId="{8D276DEB-9ECF-474F-8641-C8D9886C5626}" dt="2019-01-27T11:12:18.412" v="3883" actId="6549"/>
          <ac:spMkLst>
            <pc:docMk/>
            <pc:sldMk cId="0" sldId="655"/>
            <ac:spMk id="3" creationId="{00000000-0000-0000-0000-000000000000}"/>
          </ac:spMkLst>
        </pc:spChg>
      </pc:sldChg>
      <pc:sldChg chg="addSp modSp add">
        <pc:chgData name="Lewis, Gareth" userId="0ca0577c-2ada-4abb-9a17-e7a804bbaaa5" providerId="ADAL" clId="{8D276DEB-9ECF-474F-8641-C8D9886C5626}" dt="2019-01-27T11:28:25.328" v="4344" actId="164"/>
        <pc:sldMkLst>
          <pc:docMk/>
          <pc:sldMk cId="0" sldId="674"/>
        </pc:sldMkLst>
        <pc:spChg chg="mod">
          <ac:chgData name="Lewis, Gareth" userId="0ca0577c-2ada-4abb-9a17-e7a804bbaaa5" providerId="ADAL" clId="{8D276DEB-9ECF-474F-8641-C8D9886C5626}" dt="2019-01-12T14:57:06.452" v="1875"/>
          <ac:spMkLst>
            <pc:docMk/>
            <pc:sldMk cId="0" sldId="674"/>
            <ac:spMk id="3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6:39.756" v="1859" actId="6549"/>
          <ac:spMkLst>
            <pc:docMk/>
            <pc:sldMk cId="0" sldId="674"/>
            <ac:spMk id="15" creationId="{00000000-0000-0000-0000-000000000000}"/>
          </ac:spMkLst>
        </pc:spChg>
        <pc:grpChg chg="add 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2" creationId="{3E0163F3-BCD6-4844-BFFC-CACB8A626BDC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4" creationId="{00000000-0000-0000-0000-000000000000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6" creationId="{00000000-0000-0000-0000-000000000000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7" creationId="{00000000-0000-0000-0000-000000000000}"/>
          </ac:grpSpMkLst>
        </pc:grpChg>
        <pc:cxnChg chg="mod">
          <ac:chgData name="Lewis, Gareth" userId="0ca0577c-2ada-4abb-9a17-e7a804bbaaa5" providerId="ADAL" clId="{8D276DEB-9ECF-474F-8641-C8D9886C5626}" dt="2019-01-27T11:28:25.328" v="4344" actId="164"/>
          <ac:cxnSpMkLst>
            <pc:docMk/>
            <pc:sldMk cId="0" sldId="674"/>
            <ac:cxnSpMk id="8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27T11:28:25.328" v="4344" actId="164"/>
          <ac:cxnSpMkLst>
            <pc:docMk/>
            <pc:sldMk cId="0" sldId="674"/>
            <ac:cxnSpMk id="10" creationId="{00000000-0000-0000-0000-000000000000}"/>
          </ac:cxnSpMkLst>
        </pc:cxnChg>
      </pc:sldChg>
      <pc:sldChg chg="add">
        <pc:chgData name="Lewis, Gareth" userId="0ca0577c-2ada-4abb-9a17-e7a804bbaaa5" providerId="ADAL" clId="{8D276DEB-9ECF-474F-8641-C8D9886C5626}" dt="2019-01-12T14:56:05.994" v="1854"/>
        <pc:sldMkLst>
          <pc:docMk/>
          <pc:sldMk cId="950631406" sldId="675"/>
        </pc:sldMkLst>
      </pc:sldChg>
      <pc:sldChg chg="modSp add">
        <pc:chgData name="Lewis, Gareth" userId="0ca0577c-2ada-4abb-9a17-e7a804bbaaa5" providerId="ADAL" clId="{8D276DEB-9ECF-474F-8641-C8D9886C5626}" dt="2019-01-27T11:13:01.606" v="3886" actId="20577"/>
        <pc:sldMkLst>
          <pc:docMk/>
          <pc:sldMk cId="136285698" sldId="676"/>
        </pc:sldMkLst>
        <pc:spChg chg="mod">
          <ac:chgData name="Lewis, Gareth" userId="0ca0577c-2ada-4abb-9a17-e7a804bbaaa5" providerId="ADAL" clId="{8D276DEB-9ECF-474F-8641-C8D9886C5626}" dt="2019-01-27T11:13:01.606" v="3886" actId="20577"/>
          <ac:spMkLst>
            <pc:docMk/>
            <pc:sldMk cId="136285698" sldId="676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9:05.723" v="4343" actId="15"/>
        <pc:sldMkLst>
          <pc:docMk/>
          <pc:sldMk cId="2688635824" sldId="677"/>
        </pc:sldMkLst>
        <pc:spChg chg="mod">
          <ac:chgData name="Lewis, Gareth" userId="0ca0577c-2ada-4abb-9a17-e7a804bbaaa5" providerId="ADAL" clId="{8D276DEB-9ECF-474F-8641-C8D9886C5626}" dt="2019-01-27T11:19:05.723" v="4343" actId="15"/>
          <ac:spMkLst>
            <pc:docMk/>
            <pc:sldMk cId="2688635824" sldId="677"/>
            <ac:spMk id="3" creationId="{00000000-0000-0000-0000-000000000000}"/>
          </ac:spMkLst>
        </pc:spChg>
      </pc:sldChg>
      <pc:sldChg chg="modSp add ord">
        <pc:chgData name="Lewis, Gareth" userId="0ca0577c-2ada-4abb-9a17-e7a804bbaaa5" providerId="ADAL" clId="{8D276DEB-9ECF-474F-8641-C8D9886C5626}" dt="2019-01-12T15:05:55.641" v="2160" actId="6549"/>
        <pc:sldMkLst>
          <pc:docMk/>
          <pc:sldMk cId="689368450" sldId="678"/>
        </pc:sldMkLst>
        <pc:spChg chg="mod">
          <ac:chgData name="Lewis, Gareth" userId="0ca0577c-2ada-4abb-9a17-e7a804bbaaa5" providerId="ADAL" clId="{8D276DEB-9ECF-474F-8641-C8D9886C5626}" dt="2019-01-12T15:05:55.641" v="2160" actId="6549"/>
          <ac:spMkLst>
            <pc:docMk/>
            <pc:sldMk cId="689368450" sldId="678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5:07:17.762" v="2410" actId="20577"/>
        <pc:sldMkLst>
          <pc:docMk/>
          <pc:sldMk cId="262335432" sldId="679"/>
        </pc:sldMkLst>
        <pc:spChg chg="mod">
          <ac:chgData name="Lewis, Gareth" userId="0ca0577c-2ada-4abb-9a17-e7a804bbaaa5" providerId="ADAL" clId="{8D276DEB-9ECF-474F-8641-C8D9886C5626}" dt="2019-01-12T15:07:17.762" v="2410" actId="20577"/>
          <ac:spMkLst>
            <pc:docMk/>
            <pc:sldMk cId="262335432" sldId="679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5:08:24.422" v="2514" actId="20577"/>
        <pc:sldMkLst>
          <pc:docMk/>
          <pc:sldMk cId="1883771542" sldId="680"/>
        </pc:sldMkLst>
        <pc:spChg chg="mod">
          <ac:chgData name="Lewis, Gareth" userId="0ca0577c-2ada-4abb-9a17-e7a804bbaaa5" providerId="ADAL" clId="{8D276DEB-9ECF-474F-8641-C8D9886C5626}" dt="2019-01-12T15:08:24.422" v="2514" actId="20577"/>
          <ac:spMkLst>
            <pc:docMk/>
            <pc:sldMk cId="1883771542" sldId="680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5:01.299" v="3941" actId="20577"/>
        <pc:sldMkLst>
          <pc:docMk/>
          <pc:sldMk cId="2824904003" sldId="681"/>
        </pc:sldMkLst>
        <pc:spChg chg="mod">
          <ac:chgData name="Lewis, Gareth" userId="0ca0577c-2ada-4abb-9a17-e7a804bbaaa5" providerId="ADAL" clId="{8D276DEB-9ECF-474F-8641-C8D9886C5626}" dt="2019-01-27T11:15:01.299" v="3941" actId="20577"/>
          <ac:spMkLst>
            <pc:docMk/>
            <pc:sldMk cId="2824904003" sldId="681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08:25.406" v="3826" actId="6549"/>
        <pc:sldMkLst>
          <pc:docMk/>
          <pc:sldMk cId="2578447533" sldId="682"/>
        </pc:sldMkLst>
        <pc:spChg chg="mod">
          <ac:chgData name="Lewis, Gareth" userId="0ca0577c-2ada-4abb-9a17-e7a804bbaaa5" providerId="ADAL" clId="{8D276DEB-9ECF-474F-8641-C8D9886C5626}" dt="2019-01-27T11:08:25.406" v="3826" actId="6549"/>
          <ac:spMkLst>
            <pc:docMk/>
            <pc:sldMk cId="2578447533" sldId="682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3:55.453" v="3908" actId="20577"/>
        <pc:sldMkLst>
          <pc:docMk/>
          <pc:sldMk cId="1395622730" sldId="683"/>
        </pc:sldMkLst>
        <pc:spChg chg="mod">
          <ac:chgData name="Lewis, Gareth" userId="0ca0577c-2ada-4abb-9a17-e7a804bbaaa5" providerId="ADAL" clId="{8D276DEB-9ECF-474F-8641-C8D9886C5626}" dt="2019-01-27T11:13:55.453" v="3908" actId="20577"/>
          <ac:spMkLst>
            <pc:docMk/>
            <pc:sldMk cId="1395622730" sldId="683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6:57.127" v="4145" actId="20577"/>
        <pc:sldMkLst>
          <pc:docMk/>
          <pc:sldMk cId="1144748300" sldId="684"/>
        </pc:sldMkLst>
        <pc:spChg chg="mod">
          <ac:chgData name="Lewis, Gareth" userId="0ca0577c-2ada-4abb-9a17-e7a804bbaaa5" providerId="ADAL" clId="{8D276DEB-9ECF-474F-8641-C8D9886C5626}" dt="2019-01-27T11:16:57.127" v="4145" actId="20577"/>
          <ac:spMkLst>
            <pc:docMk/>
            <pc:sldMk cId="1144748300" sldId="684"/>
            <ac:spMk id="3" creationId="{00000000-0000-0000-0000-000000000000}"/>
          </ac:spMkLst>
        </pc:spChg>
      </pc:sldChg>
      <pc:sldMasterChg chg="modSldLayout">
        <pc:chgData name="Lewis, Gareth" userId="0ca0577c-2ada-4abb-9a17-e7a804bbaaa5" providerId="ADAL" clId="{8D276DEB-9ECF-474F-8641-C8D9886C5626}" dt="2019-01-12T15:07:46.816" v="2422" actId="207"/>
        <pc:sldMasterMkLst>
          <pc:docMk/>
          <pc:sldMasterMk cId="0" sldId="2147483648"/>
        </pc:sldMasterMkLst>
        <pc:sldLayoutChg chg="modSp">
          <pc:chgData name="Lewis, Gareth" userId="0ca0577c-2ada-4abb-9a17-e7a804bbaaa5" providerId="ADAL" clId="{8D276DEB-9ECF-474F-8641-C8D9886C5626}" dt="2019-01-12T15:07:46.816" v="2422" actId="207"/>
          <pc:sldLayoutMkLst>
            <pc:docMk/>
            <pc:sldMasterMk cId="0" sldId="2147483648"/>
            <pc:sldLayoutMk cId="4274630231" sldId="2147483672"/>
          </pc:sldLayoutMkLst>
          <pc:spChg chg="mod">
            <ac:chgData name="Lewis, Gareth" userId="0ca0577c-2ada-4abb-9a17-e7a804bbaaa5" providerId="ADAL" clId="{8D276DEB-9ECF-474F-8641-C8D9886C5626}" dt="2019-01-12T15:07:46.816" v="2422" actId="207"/>
            <ac:spMkLst>
              <pc:docMk/>
              <pc:sldMasterMk cId="0" sldId="2147483648"/>
              <pc:sldLayoutMk cId="4274630231" sldId="2147483672"/>
              <ac:spMk id="3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2/15/20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png>
</file>

<file path=ppt/media/image23.tiff>
</file>

<file path=ppt/media/image24.tiff>
</file>

<file path=ppt/media/image25.tiff>
</file>

<file path=ppt/media/image26.png>
</file>

<file path=ppt/media/image27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2/15/20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21744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Ddd</a:t>
            </a:r>
            <a:endParaRPr lang="en-US" dirty="0"/>
          </a:p>
          <a:p>
            <a:pPr lvl="8"/>
            <a:r>
              <a:rPr lang="en-US" dirty="0" err="1"/>
              <a:t>Ddd</a:t>
            </a:r>
            <a:endParaRPr lang="en-US" dirty="0"/>
          </a:p>
          <a:p>
            <a:pPr lvl="8"/>
            <a:r>
              <a:rPr lang="en-US" dirty="0" err="1"/>
              <a:t>ddd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80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Dddd</a:t>
            </a:r>
            <a:endParaRPr lang="en-US" dirty="0"/>
          </a:p>
          <a:p>
            <a:pPr lvl="6"/>
            <a:r>
              <a:rPr lang="en-US" dirty="0" err="1"/>
              <a:t>Dddd</a:t>
            </a:r>
            <a:endParaRPr lang="en-US" dirty="0"/>
          </a:p>
          <a:p>
            <a:pPr lvl="7"/>
            <a:r>
              <a:rPr lang="en-US" dirty="0" err="1"/>
              <a:t>Dddd</a:t>
            </a:r>
            <a:endParaRPr lang="en-US" dirty="0"/>
          </a:p>
          <a:p>
            <a:pPr lvl="8"/>
            <a:r>
              <a:rPr lang="en-US" dirty="0" err="1"/>
              <a:t>Ddddd</a:t>
            </a:r>
            <a:endParaRPr lang="en-US" dirty="0"/>
          </a:p>
          <a:p>
            <a:pPr lvl="8"/>
            <a:r>
              <a:rPr lang="en-US" dirty="0" err="1"/>
              <a:t>Dddd</a:t>
            </a:r>
            <a:endParaRPr lang="en-US" dirty="0"/>
          </a:p>
          <a:p>
            <a:pPr lvl="8"/>
            <a:r>
              <a:rPr lang="en-US" dirty="0" err="1"/>
              <a:t>Ddd</a:t>
            </a:r>
            <a:endParaRPr lang="en-US" dirty="0"/>
          </a:p>
          <a:p>
            <a:pPr lvl="8"/>
            <a:r>
              <a:rPr lang="en-US" dirty="0" err="1"/>
              <a:t>ddd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4" descr="https://lh6.googleusercontent.com/01jnqT7hbUAXilROkmEGhMHPWGXGnb_E4d-CVxRs-gsBNijqtJxS7NgAhYugiMVWFdYQ_xEJJWOLYPKR1YByNNmaFeVTUjYIenIb_WZqVRmnO4D98yKmpSEpB0--9-K-xTHdCTwOxfE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92048" y="98761"/>
            <a:ext cx="1248016" cy="33966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9F016E-3D1F-3D45-8A4C-76B893CDE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16743" name="Picture 7" descr="https://lh6.googleusercontent.com/zdVc9a5gHTae7VrNZXI-q1ppY_MB-A5E0D9tYeaTzS_J8WpeXmeCckgzMl1HBcBx2QhpYTWpg0itQQr7s2_SSoZLOBtFCT-hS88g6d1VgzdKSwHnDr7cgVAls-Wfe6UOMMUQ6zJYN1w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2038" y="-3773488"/>
            <a:ext cx="552450" cy="476250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971600" y="6211669"/>
            <a:ext cx="8172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GAM310: Preparing for the future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BA(Hons) Game Development</a:t>
            </a: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107504" y="5085184"/>
            <a:ext cx="871296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Lecture 4: Imagining the Future by Engaging with the Past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What can history tell us about VR 1.0 (1970-90)</a:t>
            </a:r>
          </a:p>
          <a:p>
            <a:pPr lvl="3"/>
            <a:r>
              <a:rPr lang="en-GB" dirty="0"/>
              <a:t>A period of massive growth in h/w performance</a:t>
            </a:r>
          </a:p>
          <a:p>
            <a:pPr lvl="4"/>
            <a:r>
              <a:rPr lang="en-GB" dirty="0"/>
              <a:t>VR was technically possible</a:t>
            </a:r>
          </a:p>
          <a:p>
            <a:pPr lvl="3"/>
            <a:r>
              <a:rPr lang="en-GB" dirty="0"/>
              <a:t>Large companies (Nintendo, Sega) developed systems</a:t>
            </a:r>
          </a:p>
          <a:p>
            <a:pPr lvl="3"/>
            <a:r>
              <a:rPr lang="en-GB" dirty="0"/>
              <a:t>Arcade systems (</a:t>
            </a:r>
            <a:r>
              <a:rPr lang="en-GB" dirty="0" err="1"/>
              <a:t>Virtuality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Generally regarded as a failure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25173B-917E-D945-ABF8-3B2964255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176" y="3861607"/>
            <a:ext cx="2265297" cy="28797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747C78-E61C-CC4A-8EA8-F614671720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601"/>
          <a:stretch/>
        </p:blipFill>
        <p:spPr>
          <a:xfrm>
            <a:off x="611560" y="4068013"/>
            <a:ext cx="5076056" cy="246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29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What can history tell us about VR 1.0 (1970-90)</a:t>
            </a:r>
          </a:p>
          <a:p>
            <a:pPr lvl="3"/>
            <a:r>
              <a:rPr lang="en-GB" dirty="0"/>
              <a:t>At the time:</a:t>
            </a:r>
          </a:p>
          <a:p>
            <a:pPr lvl="4"/>
            <a:r>
              <a:rPr lang="en-GB" dirty="0"/>
              <a:t>Price</a:t>
            </a:r>
          </a:p>
          <a:p>
            <a:pPr lvl="4"/>
            <a:r>
              <a:rPr lang="en-GB" dirty="0"/>
              <a:t>Discomfort</a:t>
            </a:r>
          </a:p>
          <a:p>
            <a:pPr lvl="4"/>
            <a:r>
              <a:rPr lang="en-GB" dirty="0"/>
              <a:t>Games not worth playing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3D9C539-202F-B045-9E5C-104C53FD6AED}"/>
              </a:ext>
            </a:extLst>
          </p:cNvPr>
          <p:cNvGrpSpPr>
            <a:grpSpLocks noChangeAspect="1"/>
          </p:cNvGrpSpPr>
          <p:nvPr/>
        </p:nvGrpSpPr>
        <p:grpSpPr>
          <a:xfrm>
            <a:off x="261813" y="4007076"/>
            <a:ext cx="8620373" cy="2014212"/>
            <a:chOff x="323528" y="3717031"/>
            <a:chExt cx="11932741" cy="278817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E7A1F4E-D345-DE45-9EB1-E8833BF563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3528" y="3717032"/>
              <a:ext cx="3723829" cy="2777356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6D2064B-A4C0-2143-BA35-B3342B17E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56879" y="3717031"/>
              <a:ext cx="4170105" cy="27773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DD8B2B6-334F-2C44-A58C-7F219E0B5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32440" y="3717031"/>
              <a:ext cx="3723829" cy="27881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1077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What can history tell us about VR 1.0 (1970-90)</a:t>
            </a:r>
          </a:p>
          <a:p>
            <a:pPr lvl="3"/>
            <a:r>
              <a:rPr lang="en-GB" dirty="0"/>
              <a:t>What do we reflect on VR1.0s failure</a:t>
            </a:r>
          </a:p>
          <a:p>
            <a:pPr lvl="4"/>
            <a:r>
              <a:rPr lang="en-GB" dirty="0"/>
              <a:t>Hardware wasn’t good enough</a:t>
            </a:r>
          </a:p>
          <a:p>
            <a:pPr lvl="4"/>
            <a:r>
              <a:rPr lang="en-GB" dirty="0"/>
              <a:t>Headsets were bulky</a:t>
            </a:r>
          </a:p>
          <a:p>
            <a:pPr lvl="4"/>
            <a:endParaRPr lang="en-GB" dirty="0"/>
          </a:p>
          <a:p>
            <a:pPr lvl="3"/>
            <a:r>
              <a:rPr lang="en-GB" dirty="0"/>
              <a:t>VR2.0</a:t>
            </a:r>
          </a:p>
          <a:p>
            <a:pPr lvl="4"/>
            <a:r>
              <a:rPr lang="en-GB" dirty="0"/>
              <a:t>Much better technology</a:t>
            </a:r>
          </a:p>
          <a:p>
            <a:pPr lvl="4"/>
            <a:r>
              <a:rPr lang="en-GB" dirty="0"/>
              <a:t>Less headset bulk</a:t>
            </a:r>
          </a:p>
          <a:p>
            <a:pPr lvl="4"/>
            <a:r>
              <a:rPr lang="en-GB" dirty="0"/>
              <a:t>Better </a:t>
            </a:r>
            <a:r>
              <a:rPr lang="en-GB" dirty="0" err="1"/>
              <a:t>gfx</a:t>
            </a:r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6304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What can history tell us about VR 1.0 (1970-90)</a:t>
            </a:r>
          </a:p>
          <a:p>
            <a:pPr lvl="3"/>
            <a:r>
              <a:rPr lang="en-GB" dirty="0"/>
              <a:t>What do we reflect on VR1.0s failure</a:t>
            </a:r>
          </a:p>
          <a:p>
            <a:pPr lvl="4"/>
            <a:r>
              <a:rPr lang="en-GB" dirty="0"/>
              <a:t>Hardware wasn’t good enough</a:t>
            </a:r>
          </a:p>
          <a:p>
            <a:pPr lvl="4"/>
            <a:r>
              <a:rPr lang="en-GB" dirty="0"/>
              <a:t>Headsets were bulky</a:t>
            </a:r>
          </a:p>
          <a:p>
            <a:pPr lvl="4"/>
            <a:endParaRPr lang="en-GB" dirty="0"/>
          </a:p>
          <a:p>
            <a:pPr lvl="3"/>
            <a:r>
              <a:rPr lang="en-GB" dirty="0"/>
              <a:t>VR2.0</a:t>
            </a:r>
          </a:p>
          <a:p>
            <a:pPr lvl="4"/>
            <a:r>
              <a:rPr lang="en-GB" dirty="0"/>
              <a:t>Much better technology</a:t>
            </a:r>
          </a:p>
          <a:p>
            <a:pPr lvl="4"/>
            <a:r>
              <a:rPr lang="en-GB" dirty="0"/>
              <a:t>Less headset bulk</a:t>
            </a:r>
          </a:p>
          <a:p>
            <a:pPr lvl="4"/>
            <a:r>
              <a:rPr lang="en-GB" dirty="0"/>
              <a:t>Better </a:t>
            </a:r>
            <a:r>
              <a:rPr lang="en-GB" dirty="0" err="1"/>
              <a:t>gfx</a:t>
            </a:r>
            <a:endParaRPr lang="en-GB" dirty="0"/>
          </a:p>
          <a:p>
            <a:pPr lvl="4"/>
            <a:r>
              <a:rPr lang="en-GB" dirty="0"/>
              <a:t>Still no killer app …</a:t>
            </a:r>
          </a:p>
          <a:p>
            <a:pPr lvl="4"/>
            <a:endParaRPr lang="en-GB" dirty="0"/>
          </a:p>
          <a:p>
            <a:pPr lvl="4"/>
            <a:r>
              <a:rPr lang="en-GB" dirty="0"/>
              <a:t>Is hubris at play?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2571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Two questions:</a:t>
            </a:r>
          </a:p>
          <a:p>
            <a:pPr lvl="3"/>
            <a:r>
              <a:rPr lang="en-GB" dirty="0"/>
              <a:t>Are killer apps key to h/w (platform) success?</a:t>
            </a:r>
          </a:p>
          <a:p>
            <a:pPr lvl="3"/>
            <a:r>
              <a:rPr lang="en-GB" dirty="0"/>
              <a:t>Can h/w companies make killer apps?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0115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Are killer apps key to h/w (platform) success?</a:t>
            </a:r>
          </a:p>
          <a:p>
            <a:pPr lvl="3"/>
            <a:r>
              <a:rPr lang="en-GB" dirty="0"/>
              <a:t>Sega Saturn launched with Virtua Fighter</a:t>
            </a:r>
          </a:p>
          <a:p>
            <a:pPr lvl="3"/>
            <a:r>
              <a:rPr lang="en-GB" dirty="0"/>
              <a:t>PS1 launched with Ridge Racer, Wipeout &amp; Destruction Derby</a:t>
            </a:r>
          </a:p>
          <a:p>
            <a:pPr lvl="3"/>
            <a:r>
              <a:rPr lang="en-GB" dirty="0"/>
              <a:t>N64 launched with Super Mario 64 &amp; Pilot </a:t>
            </a:r>
            <a:r>
              <a:rPr lang="en-GB" dirty="0" err="1"/>
              <a:t>WIngs</a:t>
            </a:r>
            <a:endParaRPr lang="en-GB" dirty="0"/>
          </a:p>
          <a:p>
            <a:pPr lvl="3"/>
            <a:endParaRPr lang="en-GB" dirty="0"/>
          </a:p>
          <a:p>
            <a:pPr lvl="3"/>
            <a:r>
              <a:rPr lang="en-GB" dirty="0"/>
              <a:t>GameCube launched with Luigi’s Mansion, Super Monkey Ball &amp; Wave Race</a:t>
            </a:r>
          </a:p>
          <a:p>
            <a:pPr lvl="3"/>
            <a:r>
              <a:rPr lang="en-GB" dirty="0"/>
              <a:t>Dreamcast: Sonic Adventure, Virtua Fighter 3, </a:t>
            </a:r>
            <a:r>
              <a:rPr lang="en-GB" dirty="0" err="1"/>
              <a:t>Soulcalibur</a:t>
            </a:r>
            <a:endParaRPr lang="en-GB" dirty="0"/>
          </a:p>
          <a:p>
            <a:pPr lvl="3"/>
            <a:r>
              <a:rPr lang="en-GB" dirty="0"/>
              <a:t>PS2 ?</a:t>
            </a:r>
          </a:p>
          <a:p>
            <a:pPr lvl="3"/>
            <a:r>
              <a:rPr lang="en-GB" dirty="0"/>
              <a:t>Xbox: Halo, DoA3,  Tony Hawk’s, Project Gotham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0660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Are killer apps key to h/w (platform) success?</a:t>
            </a:r>
          </a:p>
          <a:p>
            <a:pPr lvl="3"/>
            <a:r>
              <a:rPr lang="en-GB" dirty="0"/>
              <a:t>PS4</a:t>
            </a:r>
          </a:p>
          <a:p>
            <a:pPr lvl="4"/>
            <a:r>
              <a:rPr lang="en-GB" dirty="0"/>
              <a:t>Angry Birds Star Wars, Assassin's Creed IV: Black Flag, Battlefield 4, Blacklight: Retribution (Beta), Call of Duty: Ghosts, Contrast ,DC Universe Online, </a:t>
            </a:r>
            <a:r>
              <a:rPr lang="en-GB" dirty="0" err="1"/>
              <a:t>DiveKick</a:t>
            </a:r>
            <a:r>
              <a:rPr lang="en-GB" dirty="0"/>
              <a:t>, FIFA 14, Flower, Injustice: Gods Among Us Ultimate Edition, Just Dance 2014, Killzone Shadow Fall, Knack ,LEGO: Marvel Super Heroes, Madden NFL, NBA 2K14, NBA Live, Need for Speed: Rivals, </a:t>
            </a:r>
            <a:r>
              <a:rPr lang="en-GB" dirty="0" err="1"/>
              <a:t>PlayRoom</a:t>
            </a:r>
            <a:r>
              <a:rPr lang="en-GB" dirty="0"/>
              <a:t>, </a:t>
            </a:r>
            <a:r>
              <a:rPr lang="en-GB" dirty="0" err="1"/>
              <a:t>Resogun</a:t>
            </a:r>
            <a:r>
              <a:rPr lang="en-GB" dirty="0"/>
              <a:t>, Skylanders Swap Force, Sound Shapes, Super Motherload, Trine 2: The Complete </a:t>
            </a:r>
            <a:r>
              <a:rPr lang="en-GB" dirty="0" err="1"/>
              <a:t>Story,Warframe</a:t>
            </a:r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08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Are killer apps key to h/w (platform) success?</a:t>
            </a:r>
          </a:p>
          <a:p>
            <a:pPr lvl="3"/>
            <a:r>
              <a:rPr lang="en-GB" dirty="0" err="1"/>
              <a:t>Xbone</a:t>
            </a:r>
            <a:endParaRPr lang="en-GB" dirty="0"/>
          </a:p>
          <a:p>
            <a:pPr lvl="4"/>
            <a:r>
              <a:rPr lang="en-GB" dirty="0"/>
              <a:t>Assassin’s Creed IV: Black Flag, Battlefield 4, Call of Duty: </a:t>
            </a:r>
            <a:r>
              <a:rPr lang="en-GB" dirty="0" err="1"/>
              <a:t>Ghosts,Crimson</a:t>
            </a:r>
            <a:r>
              <a:rPr lang="en-GB" dirty="0"/>
              <a:t> Dragon, Dead Rising 3, FIFA 14, Fighter Within, Forza Motorsport 5, Just Dance 2014, Killer Instinct, Lego Marvel Super Heroes, </a:t>
            </a:r>
            <a:r>
              <a:rPr lang="en-GB" dirty="0" err="1"/>
              <a:t>LocoCycle</a:t>
            </a:r>
            <a:r>
              <a:rPr lang="en-GB" dirty="0"/>
              <a:t>, </a:t>
            </a:r>
            <a:r>
              <a:rPr lang="en-GB" dirty="0" err="1"/>
              <a:t>Madeen</a:t>
            </a:r>
            <a:r>
              <a:rPr lang="en-GB" dirty="0"/>
              <a:t> NFL 25, NBA 2K14, NBA Live 14, Need for Speed: Rivals, </a:t>
            </a:r>
            <a:r>
              <a:rPr lang="en-GB" dirty="0" err="1"/>
              <a:t>Peggle</a:t>
            </a:r>
            <a:r>
              <a:rPr lang="en-GB" dirty="0"/>
              <a:t> 2, </a:t>
            </a:r>
            <a:r>
              <a:rPr lang="en-GB" dirty="0" err="1"/>
              <a:t>Powerstar</a:t>
            </a:r>
            <a:r>
              <a:rPr lang="en-GB" dirty="0"/>
              <a:t> Golf, </a:t>
            </a:r>
            <a:r>
              <a:rPr lang="en-GB" dirty="0" err="1"/>
              <a:t>Ryse</a:t>
            </a:r>
            <a:r>
              <a:rPr lang="en-GB" dirty="0"/>
              <a:t>: Son of Rome, Skylanders: Swap Force, Watch Dogs, Zoo Tycoon ,Zumba Fitness: World Party</a:t>
            </a:r>
          </a:p>
          <a:p>
            <a:pPr lvl="4"/>
            <a:endParaRPr lang="en-GB" dirty="0"/>
          </a:p>
          <a:p>
            <a:pPr lvl="4"/>
            <a:r>
              <a:rPr lang="en-GB" dirty="0"/>
              <a:t>(spot the similarities)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0918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Are killer apps key to h/w (platform) success?</a:t>
            </a:r>
          </a:p>
          <a:p>
            <a:pPr lvl="3"/>
            <a:r>
              <a:rPr lang="en-GB" dirty="0"/>
              <a:t>Having a good launch roster wont make your h/w a success</a:t>
            </a:r>
          </a:p>
          <a:p>
            <a:pPr lvl="3"/>
            <a:r>
              <a:rPr lang="en-GB" dirty="0"/>
              <a:t>Not having a good launch roster (or a stream of quality games) will make it fail</a:t>
            </a:r>
          </a:p>
          <a:p>
            <a:pPr lvl="4"/>
            <a:r>
              <a:rPr lang="en-GB" dirty="0"/>
              <a:t>Dreamcast – EA wouldn’t support it</a:t>
            </a:r>
          </a:p>
          <a:p>
            <a:pPr lvl="4"/>
            <a:r>
              <a:rPr lang="en-GB" dirty="0" err="1"/>
              <a:t>Gamecube</a:t>
            </a:r>
            <a:r>
              <a:rPr lang="en-GB" dirty="0"/>
              <a:t> – so little content that large box shifters cleared it from inventory</a:t>
            </a:r>
          </a:p>
          <a:p>
            <a:pPr lvl="4"/>
            <a:r>
              <a:rPr lang="en-GB" dirty="0"/>
              <a:t>PSP / PS Vita – never seemed to have anything that would make you buy it</a:t>
            </a:r>
          </a:p>
          <a:p>
            <a:pPr lvl="5"/>
            <a:r>
              <a:rPr lang="en-GB" dirty="0"/>
              <a:t>I only got mine for the developer studio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0972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Can h/w companies make killer apps?</a:t>
            </a:r>
          </a:p>
          <a:p>
            <a:pPr lvl="3"/>
            <a:r>
              <a:rPr lang="en-GB" dirty="0"/>
              <a:t>Should h/w companies buy or build their apps?</a:t>
            </a:r>
          </a:p>
          <a:p>
            <a:pPr lvl="4"/>
            <a:r>
              <a:rPr lang="en-GB" dirty="0"/>
              <a:t>Sony</a:t>
            </a:r>
          </a:p>
          <a:p>
            <a:pPr lvl="5"/>
            <a:r>
              <a:rPr lang="en-GB" dirty="0"/>
              <a:t>Generally, all their ‘good’ games have come from:</a:t>
            </a:r>
          </a:p>
          <a:p>
            <a:pPr lvl="6"/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parties</a:t>
            </a:r>
          </a:p>
          <a:p>
            <a:pPr lvl="7"/>
            <a:r>
              <a:rPr lang="en-GB" dirty="0"/>
              <a:t>Digital </a:t>
            </a:r>
            <a:r>
              <a:rPr lang="en-GB" dirty="0" err="1"/>
              <a:t>Polophony</a:t>
            </a:r>
            <a:endParaRPr lang="en-GB" dirty="0"/>
          </a:p>
          <a:p>
            <a:pPr lvl="6"/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parties that were 3</a:t>
            </a:r>
            <a:r>
              <a:rPr lang="en-GB" baseline="30000" dirty="0"/>
              <a:t>rd</a:t>
            </a:r>
            <a:r>
              <a:rPr lang="en-GB" dirty="0"/>
              <a:t> parties</a:t>
            </a:r>
          </a:p>
          <a:p>
            <a:pPr lvl="7"/>
            <a:r>
              <a:rPr lang="en-GB" dirty="0"/>
              <a:t>Media Molecule, </a:t>
            </a:r>
            <a:r>
              <a:rPr lang="en-GB" dirty="0" err="1"/>
              <a:t>Guerilla</a:t>
            </a:r>
            <a:r>
              <a:rPr lang="en-GB" dirty="0"/>
              <a:t>, Insomniac, Naughty Dog</a:t>
            </a:r>
          </a:p>
          <a:p>
            <a:pPr lvl="5"/>
            <a:r>
              <a:rPr lang="en-GB" dirty="0"/>
              <a:t>Sony London</a:t>
            </a:r>
          </a:p>
          <a:p>
            <a:pPr lvl="6"/>
            <a:r>
              <a:rPr lang="en-GB" dirty="0"/>
              <a:t>Have made very impressive casual games (</a:t>
            </a:r>
            <a:r>
              <a:rPr lang="en-GB" dirty="0" err="1"/>
              <a:t>singstar</a:t>
            </a:r>
            <a:r>
              <a:rPr lang="en-GB" dirty="0"/>
              <a:t>, </a:t>
            </a:r>
            <a:r>
              <a:rPr lang="en-GB" dirty="0" err="1"/>
              <a:t>eyeToy</a:t>
            </a:r>
            <a:r>
              <a:rPr lang="en-GB" dirty="0"/>
              <a:t>, </a:t>
            </a:r>
            <a:r>
              <a:rPr lang="en-GB" dirty="0" err="1"/>
              <a:t>eyePet</a:t>
            </a:r>
            <a:r>
              <a:rPr lang="en-GB" dirty="0"/>
              <a:t>)</a:t>
            </a:r>
          </a:p>
          <a:p>
            <a:pPr lvl="6"/>
            <a:r>
              <a:rPr lang="en-GB" dirty="0"/>
              <a:t>Are these killer apps for a new platform?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5774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822F435-9EF8-DC42-9F20-7A41B560A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245658"/>
            <a:ext cx="6912768" cy="419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50587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Can h/w companies make killer apps?</a:t>
            </a:r>
          </a:p>
          <a:p>
            <a:pPr lvl="3"/>
            <a:r>
              <a:rPr lang="en-GB" dirty="0"/>
              <a:t>Generally, the culture of h/w companies does not lend itself to s/w development</a:t>
            </a:r>
          </a:p>
          <a:p>
            <a:pPr lvl="4"/>
            <a:r>
              <a:rPr lang="en-GB" dirty="0"/>
              <a:t>Google Android</a:t>
            </a:r>
          </a:p>
          <a:p>
            <a:pPr lvl="5"/>
            <a:r>
              <a:rPr lang="en-GB" dirty="0"/>
              <a:t>Google writes O/S</a:t>
            </a:r>
          </a:p>
          <a:p>
            <a:pPr lvl="5"/>
            <a:r>
              <a:rPr lang="en-GB" dirty="0"/>
              <a:t>Vendors build hardware</a:t>
            </a:r>
          </a:p>
          <a:p>
            <a:pPr lvl="5"/>
            <a:r>
              <a:rPr lang="en-GB" dirty="0"/>
              <a:t>(generally) vendor extended O/S are a bit lacklustre </a:t>
            </a:r>
          </a:p>
          <a:p>
            <a:pPr lvl="4"/>
            <a:r>
              <a:rPr lang="en-GB" dirty="0"/>
              <a:t>Microsoft</a:t>
            </a:r>
          </a:p>
          <a:p>
            <a:pPr lvl="5"/>
            <a:r>
              <a:rPr lang="en-GB" dirty="0"/>
              <a:t>(Generally) doesn’t build h/w</a:t>
            </a:r>
          </a:p>
          <a:p>
            <a:pPr lvl="5"/>
            <a:r>
              <a:rPr lang="en-GB" dirty="0"/>
              <a:t>Acquired Nokia, results weren’t good</a:t>
            </a:r>
          </a:p>
          <a:p>
            <a:pPr lvl="4"/>
            <a:r>
              <a:rPr lang="en-GB" dirty="0"/>
              <a:t>Apple</a:t>
            </a:r>
          </a:p>
          <a:p>
            <a:pPr lvl="5"/>
            <a:r>
              <a:rPr lang="en-GB" dirty="0"/>
              <a:t>An exception to this rule? Pioneered AppStore for phones</a:t>
            </a:r>
          </a:p>
          <a:p>
            <a:pPr marL="2286000" lvl="5" indent="0">
              <a:buNone/>
            </a:pPr>
            <a:r>
              <a:rPr lang="en-GB" dirty="0"/>
              <a:t> 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40117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What does history tell us?</a:t>
            </a:r>
          </a:p>
          <a:p>
            <a:pPr lvl="3"/>
            <a:r>
              <a:rPr lang="en-GB" dirty="0"/>
              <a:t>To make products and services that work, there has to be a customer need, even if customers are not aware of this.</a:t>
            </a:r>
          </a:p>
          <a:p>
            <a:pPr lvl="4"/>
            <a:r>
              <a:rPr lang="en-GB" dirty="0"/>
              <a:t>See this with all architectural and radical innovation as they are about creating new markets</a:t>
            </a:r>
          </a:p>
          <a:p>
            <a:pPr lvl="5"/>
            <a:r>
              <a:rPr lang="en-GB" dirty="0"/>
              <a:t>Record player -&gt; I wasn’t aware I needed to listen to music I like</a:t>
            </a:r>
          </a:p>
          <a:p>
            <a:pPr lvl="5"/>
            <a:r>
              <a:rPr lang="en-GB" dirty="0"/>
              <a:t>Cassette recorder -&gt; I wasn’t aware I needed to record music I like</a:t>
            </a:r>
          </a:p>
          <a:p>
            <a:pPr lvl="5"/>
            <a:r>
              <a:rPr lang="en-GB" dirty="0"/>
              <a:t>Walkman -&gt; I wasn’t aware I needed to listen to music on my own</a:t>
            </a:r>
          </a:p>
          <a:p>
            <a:pPr lvl="5"/>
            <a:r>
              <a:rPr lang="en-GB" dirty="0"/>
              <a:t>iPod -&gt; I wasn’t aware I needed all my music in my pocket</a:t>
            </a:r>
          </a:p>
          <a:p>
            <a:pPr lvl="5"/>
            <a:r>
              <a:rPr lang="en-GB" dirty="0"/>
              <a:t>Spotify -&gt; I wasn’t aware I needed to be able to stream all the music ever (that we have licenced)</a:t>
            </a:r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29002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What does history tell us?</a:t>
            </a:r>
          </a:p>
          <a:p>
            <a:pPr lvl="3"/>
            <a:r>
              <a:rPr lang="en-GB" dirty="0"/>
              <a:t>To make products and services that work, there has to be a customer need, even if customers are not aware of this.</a:t>
            </a:r>
          </a:p>
          <a:p>
            <a:pPr lvl="3"/>
            <a:endParaRPr lang="en-GB" dirty="0"/>
          </a:p>
          <a:p>
            <a:pPr lvl="3"/>
            <a:r>
              <a:rPr lang="en-GB" dirty="0"/>
              <a:t>The prospect of buying h/w with nothing (or rubbish games) to play on it, isn’t exactly appealing</a:t>
            </a:r>
          </a:p>
          <a:p>
            <a:pPr lvl="4"/>
            <a:r>
              <a:rPr lang="en-GB" dirty="0"/>
              <a:t>Sony, MS &amp; Nintendo understand this with their console launch game rosters</a:t>
            </a:r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14582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So why is VR different</a:t>
            </a:r>
          </a:p>
          <a:p>
            <a:pPr lvl="3"/>
            <a:r>
              <a:rPr lang="en-GB" dirty="0"/>
              <a:t>Companies general reluctant to develop ‘open’ apps for other systems (VR or otherwise)</a:t>
            </a:r>
          </a:p>
          <a:p>
            <a:pPr lvl="4"/>
            <a:r>
              <a:rPr lang="en-GB" dirty="0"/>
              <a:t>Look at the walled gardens with mobile phone contracts</a:t>
            </a:r>
          </a:p>
          <a:p>
            <a:pPr lvl="4"/>
            <a:r>
              <a:rPr lang="en-GB" dirty="0"/>
              <a:t>PSVR is a walled garden</a:t>
            </a:r>
          </a:p>
          <a:p>
            <a:pPr lvl="4"/>
            <a:endParaRPr lang="en-GB" dirty="0"/>
          </a:p>
          <a:p>
            <a:pPr lvl="3"/>
            <a:r>
              <a:rPr lang="en-GB" dirty="0"/>
              <a:t>Buying in expertise</a:t>
            </a:r>
          </a:p>
          <a:p>
            <a:pPr lvl="4"/>
            <a:r>
              <a:rPr lang="en-GB" dirty="0"/>
              <a:t>Where is the expertise?</a:t>
            </a:r>
          </a:p>
          <a:p>
            <a:pPr lvl="3"/>
            <a:endParaRPr lang="en-GB" dirty="0"/>
          </a:p>
          <a:p>
            <a:pPr lvl="3"/>
            <a:r>
              <a:rPr lang="en-GB" dirty="0"/>
              <a:t>Building expertise is likely to be cheaper / less risky</a:t>
            </a:r>
          </a:p>
          <a:p>
            <a:pPr lvl="4"/>
            <a:r>
              <a:rPr lang="en-GB" dirty="0"/>
              <a:t>Organisational culture may not lead to desirable results</a:t>
            </a:r>
          </a:p>
          <a:p>
            <a:pPr lvl="4"/>
            <a:endParaRPr lang="en-GB" dirty="0"/>
          </a:p>
          <a:p>
            <a:pPr lvl="3"/>
            <a:r>
              <a:rPr lang="en-GB" dirty="0"/>
              <a:t>Do we even know what successful VR is?</a:t>
            </a:r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2301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Conclusion</a:t>
            </a:r>
          </a:p>
          <a:p>
            <a:pPr lvl="3"/>
            <a:r>
              <a:rPr lang="en-GB" dirty="0"/>
              <a:t>VR is very different to what has come before</a:t>
            </a:r>
          </a:p>
          <a:p>
            <a:pPr lvl="4"/>
            <a:r>
              <a:rPr lang="en-GB" dirty="0"/>
              <a:t>Developers likely to struggle until the ‘rules’ of development become more apparent</a:t>
            </a:r>
          </a:p>
          <a:p>
            <a:pPr lvl="4"/>
            <a:endParaRPr lang="en-GB" dirty="0"/>
          </a:p>
          <a:p>
            <a:pPr lvl="4"/>
            <a:r>
              <a:rPr lang="en-GB" dirty="0"/>
              <a:t>Are there historical precedents for this?</a:t>
            </a:r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4717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Revolutionary times</a:t>
            </a:r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ABBED9-B152-044F-BB4C-0AF8A8CFD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986" y="4251184"/>
            <a:ext cx="2617283" cy="20581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45FED9-9B6F-BA4B-A302-A48DE7961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30" y="4291594"/>
            <a:ext cx="2820105" cy="17576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D48D38-7370-C74D-A5A1-7DEB943111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185" y="2131647"/>
            <a:ext cx="4330700" cy="187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AB401B-65D9-AE44-919C-6DB89BFC87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780" y="2199201"/>
            <a:ext cx="2703963" cy="17444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2311CC-AEB5-2441-A084-E389C02938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1947" y="4291594"/>
            <a:ext cx="2820105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393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51819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The 21</a:t>
            </a:r>
            <a:r>
              <a:rPr lang="en-GB" baseline="30000" dirty="0"/>
              <a:t>st</a:t>
            </a:r>
            <a:r>
              <a:rPr lang="en-GB" dirty="0"/>
              <a:t> century has seen games becoming huge global brands</a:t>
            </a:r>
          </a:p>
          <a:p>
            <a:pPr lvl="3"/>
            <a:r>
              <a:rPr lang="en-GB" dirty="0"/>
              <a:t>Mario – 1BN</a:t>
            </a:r>
          </a:p>
          <a:p>
            <a:pPr lvl="3"/>
            <a:r>
              <a:rPr lang="en-GB" dirty="0"/>
              <a:t>Call of Duty -300M</a:t>
            </a:r>
          </a:p>
          <a:p>
            <a:pPr lvl="3"/>
            <a:r>
              <a:rPr lang="en-GB" dirty="0"/>
              <a:t>GTA – 300M</a:t>
            </a:r>
          </a:p>
          <a:p>
            <a:pPr lvl="3"/>
            <a:r>
              <a:rPr lang="en-GB" dirty="0"/>
              <a:t>FIFA – 250M</a:t>
            </a:r>
          </a:p>
          <a:p>
            <a:pPr lvl="3"/>
            <a:r>
              <a:rPr lang="en-GB" dirty="0"/>
              <a:t>The Sims -200M</a:t>
            </a:r>
          </a:p>
          <a:p>
            <a:pPr lvl="3"/>
            <a:r>
              <a:rPr lang="en-GB" dirty="0"/>
              <a:t>Minecraft – 176M</a:t>
            </a:r>
          </a:p>
          <a:p>
            <a:pPr lvl="3"/>
            <a:r>
              <a:rPr lang="en-GB" dirty="0"/>
              <a:t>Assassin’s Creed - 140M</a:t>
            </a:r>
          </a:p>
          <a:p>
            <a:pPr lvl="3"/>
            <a:r>
              <a:rPr lang="en-GB" dirty="0"/>
              <a:t>Lego – 100M</a:t>
            </a:r>
          </a:p>
          <a:p>
            <a:pPr lvl="3"/>
            <a:r>
              <a:rPr lang="en-GB" dirty="0"/>
              <a:t>Halo – 70M</a:t>
            </a:r>
          </a:p>
          <a:p>
            <a:pPr lvl="3"/>
            <a:r>
              <a:rPr lang="en-GB" dirty="0"/>
              <a:t>Monster Hunter – 60M</a:t>
            </a:r>
          </a:p>
          <a:p>
            <a:pPr lvl="3"/>
            <a:r>
              <a:rPr lang="en-GB" dirty="0"/>
              <a:t>Counter-Strike – 50M</a:t>
            </a:r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41637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The 21</a:t>
            </a:r>
            <a:r>
              <a:rPr lang="en-GB" baseline="30000" dirty="0"/>
              <a:t>st</a:t>
            </a:r>
            <a:r>
              <a:rPr lang="en-GB" dirty="0"/>
              <a:t> century has seen games becoming huge global brands</a:t>
            </a:r>
          </a:p>
          <a:p>
            <a:pPr lvl="3"/>
            <a:r>
              <a:rPr lang="en-GB" dirty="0"/>
              <a:t>Anecdotally, the games industry is ‘risk adverse’</a:t>
            </a:r>
          </a:p>
          <a:p>
            <a:pPr lvl="4"/>
            <a:r>
              <a:rPr lang="en-GB" dirty="0"/>
              <a:t>Unwilling to commit large amounts of resources to novel projects</a:t>
            </a:r>
          </a:p>
          <a:p>
            <a:pPr lvl="5"/>
            <a:r>
              <a:rPr lang="en-GB" dirty="0"/>
              <a:t>Lots of failures out there:</a:t>
            </a:r>
          </a:p>
          <a:p>
            <a:pPr lvl="6"/>
            <a:r>
              <a:rPr lang="en-GB" dirty="0"/>
              <a:t>Lawbreakers</a:t>
            </a:r>
          </a:p>
          <a:p>
            <a:pPr lvl="6"/>
            <a:r>
              <a:rPr lang="en-GB" dirty="0"/>
              <a:t>Spore</a:t>
            </a:r>
          </a:p>
          <a:p>
            <a:pPr lvl="5"/>
            <a:r>
              <a:rPr lang="en-GB" dirty="0"/>
              <a:t>‘Pareto analysis’ – 20% of a publisher’s game roster will make 80% of the profit</a:t>
            </a:r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63551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The 21</a:t>
            </a:r>
            <a:r>
              <a:rPr lang="en-GB" baseline="30000" dirty="0"/>
              <a:t>st</a:t>
            </a:r>
            <a:r>
              <a:rPr lang="en-GB" dirty="0"/>
              <a:t> century has seen games becoming huge global brands</a:t>
            </a:r>
          </a:p>
          <a:p>
            <a:pPr lvl="3"/>
            <a:r>
              <a:rPr lang="en-GB" dirty="0"/>
              <a:t>Anecdotally, the games industry is ‘risk adverse’</a:t>
            </a:r>
          </a:p>
          <a:p>
            <a:pPr lvl="4"/>
            <a:r>
              <a:rPr lang="en-GB" dirty="0"/>
              <a:t>Unwilling to commit large amounts of resources to novel projects</a:t>
            </a:r>
          </a:p>
          <a:p>
            <a:pPr lvl="4"/>
            <a:endParaRPr lang="en-GB" dirty="0"/>
          </a:p>
          <a:p>
            <a:pPr lvl="4"/>
            <a:r>
              <a:rPr lang="en-GB" dirty="0"/>
              <a:t>This isn’t universal, but</a:t>
            </a:r>
          </a:p>
          <a:p>
            <a:pPr lvl="5"/>
            <a:r>
              <a:rPr lang="en-GB" dirty="0"/>
              <a:t>Publishers probably happier to develop GTA6 rather than Dreams</a:t>
            </a:r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8685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Premise</a:t>
            </a:r>
          </a:p>
          <a:p>
            <a:pPr lvl="1"/>
            <a:r>
              <a:rPr lang="en-GB" dirty="0"/>
              <a:t>The videogames industry (and technology-centric  industries in general) are very forward looking</a:t>
            </a:r>
          </a:p>
          <a:p>
            <a:pPr lvl="2"/>
            <a:r>
              <a:rPr lang="en-GB" dirty="0"/>
              <a:t>What mistakes could companies be making?</a:t>
            </a:r>
          </a:p>
          <a:p>
            <a:pPr lvl="2"/>
            <a:r>
              <a:rPr lang="en-GB" dirty="0"/>
              <a:t>Have they been made before?</a:t>
            </a:r>
          </a:p>
          <a:p>
            <a:pPr lvl="2"/>
            <a:r>
              <a:rPr lang="en-GB" dirty="0"/>
              <a:t>What opportunities could they be missing out on?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44440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The 21</a:t>
            </a:r>
            <a:r>
              <a:rPr lang="en-GB" baseline="30000" dirty="0"/>
              <a:t>st</a:t>
            </a:r>
            <a:r>
              <a:rPr lang="en-GB" dirty="0"/>
              <a:t> century has seen games becoming huge global brands</a:t>
            </a:r>
          </a:p>
          <a:p>
            <a:pPr lvl="3"/>
            <a:r>
              <a:rPr lang="en-GB" dirty="0"/>
              <a:t>See this in other entertainment industries</a:t>
            </a:r>
          </a:p>
          <a:p>
            <a:pPr lvl="4"/>
            <a:r>
              <a:rPr lang="en-GB" dirty="0"/>
              <a:t>Movies </a:t>
            </a:r>
          </a:p>
          <a:p>
            <a:pPr lvl="5"/>
            <a:r>
              <a:rPr lang="en-GB" dirty="0"/>
              <a:t>Reliance on ‘Harry Potter’, ‘super hero’ &amp; ‘Star Wars’ brands &amp; franchises</a:t>
            </a:r>
          </a:p>
          <a:p>
            <a:pPr lvl="6"/>
            <a:r>
              <a:rPr lang="en-GB" dirty="0" err="1"/>
              <a:t>Sequelitis</a:t>
            </a:r>
            <a:endParaRPr lang="en-GB" dirty="0"/>
          </a:p>
          <a:p>
            <a:pPr lvl="5"/>
            <a:r>
              <a:rPr lang="en-GB" dirty="0"/>
              <a:t>Novel IP often difficult to deliver vs. ‘art-house’</a:t>
            </a:r>
          </a:p>
          <a:p>
            <a:pPr lvl="5"/>
            <a:r>
              <a:rPr lang="en-GB" dirty="0"/>
              <a:t>A lot of interest in remaking existing IP for C21st audience</a:t>
            </a:r>
          </a:p>
          <a:p>
            <a:pPr lvl="5"/>
            <a:r>
              <a:rPr lang="en-GB" dirty="0"/>
              <a:t>Repurposed Existing IP often struggles (Cats)</a:t>
            </a:r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5800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The 21</a:t>
            </a:r>
            <a:r>
              <a:rPr lang="en-GB" baseline="30000" dirty="0"/>
              <a:t>st</a:t>
            </a:r>
            <a:r>
              <a:rPr lang="en-GB" dirty="0"/>
              <a:t> century has seen games becoming huge global brands</a:t>
            </a:r>
          </a:p>
          <a:p>
            <a:pPr lvl="3"/>
            <a:r>
              <a:rPr lang="en-GB" dirty="0"/>
              <a:t>See this in other entertainment industries</a:t>
            </a:r>
          </a:p>
          <a:p>
            <a:pPr lvl="4"/>
            <a:r>
              <a:rPr lang="en-GB" dirty="0"/>
              <a:t>Music</a:t>
            </a:r>
          </a:p>
          <a:p>
            <a:pPr lvl="5"/>
            <a:r>
              <a:rPr lang="en-GB" dirty="0"/>
              <a:t>Reliance on stadium friendly touring megastars</a:t>
            </a:r>
          </a:p>
          <a:p>
            <a:pPr lvl="5"/>
            <a:r>
              <a:rPr lang="en-GB" dirty="0"/>
              <a:t>Difficulties for grass-roots bands &amp; venues</a:t>
            </a:r>
          </a:p>
          <a:p>
            <a:pPr lvl="5"/>
            <a:r>
              <a:rPr lang="en-GB" dirty="0"/>
              <a:t>Search for me-too music</a:t>
            </a:r>
          </a:p>
          <a:p>
            <a:pPr lvl="5"/>
            <a:r>
              <a:rPr lang="en-GB" dirty="0"/>
              <a:t>Manufactured and packaged music</a:t>
            </a:r>
          </a:p>
          <a:p>
            <a:pPr lvl="5"/>
            <a:r>
              <a:rPr lang="en-GB" dirty="0"/>
              <a:t>Sell out of underground music genres</a:t>
            </a:r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61095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The 21</a:t>
            </a:r>
            <a:r>
              <a:rPr lang="en-GB" baseline="30000" dirty="0"/>
              <a:t>st</a:t>
            </a:r>
            <a:r>
              <a:rPr lang="en-GB" dirty="0"/>
              <a:t> century has seen games becoming huge global brands</a:t>
            </a:r>
          </a:p>
          <a:p>
            <a:pPr lvl="3"/>
            <a:r>
              <a:rPr lang="en-GB" dirty="0"/>
              <a:t>See this in other entertainment industries</a:t>
            </a:r>
          </a:p>
          <a:p>
            <a:pPr lvl="4"/>
            <a:r>
              <a:rPr lang="en-GB" dirty="0"/>
              <a:t>Football / Sport</a:t>
            </a:r>
          </a:p>
          <a:p>
            <a:pPr lvl="5"/>
            <a:r>
              <a:rPr lang="en-GB" dirty="0"/>
              <a:t>Reliance on global brands (Euro Premier teams)</a:t>
            </a:r>
          </a:p>
          <a:p>
            <a:pPr lvl="5"/>
            <a:r>
              <a:rPr lang="en-GB" dirty="0"/>
              <a:t>Cricket personalities playing franchised 20-20</a:t>
            </a:r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72980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What can history tell us about this strategy?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‘Innovator’s dilemma’ – Christensen</a:t>
            </a:r>
          </a:p>
          <a:p>
            <a:pPr lvl="3"/>
            <a:r>
              <a:rPr lang="en-GB" dirty="0"/>
              <a:t>Ground-breaking research into technology driven innovation from 1970s</a:t>
            </a:r>
          </a:p>
          <a:p>
            <a:pPr lvl="4"/>
            <a:r>
              <a:rPr lang="en-GB" dirty="0"/>
              <a:t>Disruptive technologies allow start-ups to displace incumbent (market leaders)</a:t>
            </a:r>
          </a:p>
          <a:p>
            <a:pPr lvl="4"/>
            <a:r>
              <a:rPr lang="en-GB" dirty="0"/>
              <a:t>Start-ups then become incumbent</a:t>
            </a:r>
          </a:p>
          <a:p>
            <a:pPr lvl="4"/>
            <a:r>
              <a:rPr lang="en-GB" dirty="0"/>
              <a:t>Incumbents can’t change strategy as quickly as start-ups</a:t>
            </a:r>
          </a:p>
          <a:p>
            <a:pPr lvl="4"/>
            <a:endParaRPr lang="en-GB" dirty="0"/>
          </a:p>
          <a:p>
            <a:pPr lvl="4"/>
            <a:r>
              <a:rPr lang="en-GB" dirty="0"/>
              <a:t>A dog eat dog model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42558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What can history tell us about this strategy?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‘Innovator’s dilemma’ – Christensen</a:t>
            </a:r>
          </a:p>
          <a:p>
            <a:pPr lvl="3"/>
            <a:r>
              <a:rPr lang="en-GB" dirty="0"/>
              <a:t>This is about more than just hard drives ;)</a:t>
            </a:r>
          </a:p>
          <a:p>
            <a:pPr lvl="4"/>
            <a:r>
              <a:rPr lang="en-GB" dirty="0"/>
              <a:t>Market leaders have trouble changing direction quickly due to inertia (aka super tanker analogy)</a:t>
            </a:r>
          </a:p>
          <a:p>
            <a:pPr lvl="4"/>
            <a:r>
              <a:rPr lang="en-GB" dirty="0"/>
              <a:t>Start-ups don’t, cost of risk is relatively low (pivot / sharp bend)</a:t>
            </a:r>
          </a:p>
          <a:p>
            <a:pPr lvl="5"/>
            <a:r>
              <a:rPr lang="en-GB" dirty="0"/>
              <a:t>Can experiment</a:t>
            </a:r>
          </a:p>
          <a:p>
            <a:pPr lvl="4"/>
            <a:r>
              <a:rPr lang="en-GB" dirty="0"/>
              <a:t>Successfully disrupting can destroy the existing market &amp; incumbents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08922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What can history tell us about this strategy?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Examples: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EEDB62-D55A-2544-9FF3-2D5D22554F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24" r="21251"/>
          <a:stretch/>
        </p:blipFill>
        <p:spPr>
          <a:xfrm>
            <a:off x="462972" y="3140968"/>
            <a:ext cx="2520280" cy="257175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C842BF-270B-DF4D-9F04-1DF1962774B4}"/>
              </a:ext>
            </a:extLst>
          </p:cNvPr>
          <p:cNvSpPr txBox="1">
            <a:spLocks/>
          </p:cNvSpPr>
          <p:nvPr/>
        </p:nvSpPr>
        <p:spPr>
          <a:xfrm>
            <a:off x="3203848" y="2564904"/>
            <a:ext cx="5635352" cy="4176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Sony Walkman</a:t>
            </a:r>
          </a:p>
          <a:p>
            <a:pPr lvl="1"/>
            <a:r>
              <a:rPr lang="en-GB" sz="2000" dirty="0"/>
              <a:t>Created the personal stereo market in 1979</a:t>
            </a:r>
          </a:p>
          <a:p>
            <a:pPr lvl="1"/>
            <a:r>
              <a:rPr lang="en-GB" sz="2000" dirty="0"/>
              <a:t>Walkman entered the dictionary</a:t>
            </a:r>
          </a:p>
          <a:p>
            <a:pPr lvl="1"/>
            <a:r>
              <a:rPr lang="en-GB" sz="2000" dirty="0"/>
              <a:t>Responsible for increases in walking as exercise</a:t>
            </a:r>
          </a:p>
          <a:p>
            <a:pPr lvl="1"/>
            <a:endParaRPr lang="en-GB" sz="2000" dirty="0"/>
          </a:p>
          <a:p>
            <a:r>
              <a:rPr lang="en-GB" sz="2400" dirty="0"/>
              <a:t>Apple iPod</a:t>
            </a:r>
          </a:p>
          <a:p>
            <a:pPr lvl="1"/>
            <a:r>
              <a:rPr lang="en-GB" sz="2000" dirty="0"/>
              <a:t>Created in 2001, ‘all your music in your pocket’</a:t>
            </a:r>
          </a:p>
          <a:p>
            <a:pPr lvl="1"/>
            <a:r>
              <a:rPr lang="en-GB" sz="2000" dirty="0"/>
              <a:t>Destroyed the Walkman as a device and cassette tape as a medium</a:t>
            </a:r>
          </a:p>
          <a:p>
            <a:pPr lvl="3"/>
            <a:endParaRPr lang="en-GB" sz="1600" dirty="0"/>
          </a:p>
          <a:p>
            <a:pPr lvl="2"/>
            <a:endParaRPr lang="en-GB" sz="1800" dirty="0"/>
          </a:p>
          <a:p>
            <a:pPr lvl="3"/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5903724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What can history tell us about this strategy?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Examples: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C842BF-270B-DF4D-9F04-1DF1962774B4}"/>
              </a:ext>
            </a:extLst>
          </p:cNvPr>
          <p:cNvSpPr txBox="1">
            <a:spLocks/>
          </p:cNvSpPr>
          <p:nvPr/>
        </p:nvSpPr>
        <p:spPr>
          <a:xfrm>
            <a:off x="3203848" y="2564904"/>
            <a:ext cx="5635352" cy="4176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Apple iPhone &amp; Android Phones</a:t>
            </a:r>
          </a:p>
          <a:p>
            <a:pPr lvl="1"/>
            <a:r>
              <a:rPr lang="en-GB" sz="2000" dirty="0"/>
              <a:t>Launched from 2007 onwards</a:t>
            </a:r>
          </a:p>
          <a:p>
            <a:pPr lvl="1"/>
            <a:r>
              <a:rPr lang="en-GB" sz="2000" dirty="0"/>
              <a:t>Largely destroyed the iPod market</a:t>
            </a:r>
          </a:p>
          <a:p>
            <a:pPr lvl="1"/>
            <a:r>
              <a:rPr lang="en-GB" sz="2000" dirty="0"/>
              <a:t>Good for Apple, iPhone &amp; iPad sales dwarfed iPod</a:t>
            </a:r>
          </a:p>
          <a:p>
            <a:pPr marL="457200" lvl="1" indent="0">
              <a:buNone/>
            </a:pPr>
            <a:endParaRPr lang="en-GB" sz="1200" dirty="0"/>
          </a:p>
          <a:p>
            <a:pPr lvl="2"/>
            <a:endParaRPr lang="en-GB" sz="1800" dirty="0"/>
          </a:p>
          <a:p>
            <a:pPr lvl="3"/>
            <a:endParaRPr lang="en-GB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CDA54F-D7BB-AA42-B1B0-543518FEE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3253432"/>
            <a:ext cx="2009940" cy="319990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C26F05-9054-994F-9483-72F838821E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4169" y="4459260"/>
            <a:ext cx="3798231" cy="228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411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What can history tell us about this strategy?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Examples: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C842BF-270B-DF4D-9F04-1DF1962774B4}"/>
              </a:ext>
            </a:extLst>
          </p:cNvPr>
          <p:cNvSpPr txBox="1">
            <a:spLocks/>
          </p:cNvSpPr>
          <p:nvPr/>
        </p:nvSpPr>
        <p:spPr>
          <a:xfrm>
            <a:off x="3203848" y="2564904"/>
            <a:ext cx="5635352" cy="4176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Music streaming: Spotify et al </a:t>
            </a:r>
          </a:p>
          <a:p>
            <a:pPr lvl="1"/>
            <a:r>
              <a:rPr lang="en-GB" sz="2000" dirty="0"/>
              <a:t>Launched from 2011 onwards</a:t>
            </a:r>
          </a:p>
          <a:p>
            <a:pPr lvl="1"/>
            <a:r>
              <a:rPr lang="en-GB" sz="2000" dirty="0"/>
              <a:t>Reducing need to ‘own’ music</a:t>
            </a:r>
          </a:p>
          <a:p>
            <a:pPr marL="457200" lvl="1" indent="0">
              <a:buNone/>
            </a:pPr>
            <a:endParaRPr lang="en-GB" sz="1200" dirty="0"/>
          </a:p>
          <a:p>
            <a:pPr lvl="2"/>
            <a:endParaRPr lang="en-GB" sz="1800" dirty="0"/>
          </a:p>
          <a:p>
            <a:pPr lvl="3"/>
            <a:endParaRPr lang="en-GB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CDA54F-D7BB-AA42-B1B0-543518FEE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3253432"/>
            <a:ext cx="2009940" cy="319990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502FEAE-B6C5-CF4F-8EB5-DAD802CDA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4392" y="3843404"/>
            <a:ext cx="3863952" cy="2897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252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Warcraft</a:t>
            </a:r>
          </a:p>
          <a:p>
            <a:pPr lvl="3"/>
            <a:r>
              <a:rPr lang="en-GB" dirty="0"/>
              <a:t>Unbeatable from 2007-2015</a:t>
            </a:r>
          </a:p>
          <a:p>
            <a:pPr lvl="4"/>
            <a:r>
              <a:rPr lang="en-GB" dirty="0"/>
              <a:t>Survived many attempts to take userbase (SW MMO)</a:t>
            </a:r>
          </a:p>
          <a:p>
            <a:pPr lvl="3"/>
            <a:r>
              <a:rPr lang="en-GB" dirty="0"/>
              <a:t>Now, under ‘attack’ from newer game services</a:t>
            </a:r>
          </a:p>
          <a:p>
            <a:pPr lvl="4"/>
            <a:r>
              <a:rPr lang="en-GB" dirty="0" err="1"/>
              <a:t>Fortnite</a:t>
            </a:r>
            <a:r>
              <a:rPr lang="en-GB" dirty="0"/>
              <a:t>, Rust, PUBG etc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72AE68-0E24-1448-B8B4-B30E95604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573016"/>
            <a:ext cx="7099802" cy="242697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A415B27-821D-744D-870D-79EC721174E6}"/>
              </a:ext>
            </a:extLst>
          </p:cNvPr>
          <p:cNvSpPr/>
          <p:nvPr/>
        </p:nvSpPr>
        <p:spPr>
          <a:xfrm>
            <a:off x="1691680" y="6309320"/>
            <a:ext cx="61352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[Notice how much more difficult it is to get game industry data]</a:t>
            </a:r>
          </a:p>
        </p:txBody>
      </p:sp>
    </p:spTree>
    <p:extLst>
      <p:ext uri="{BB962C8B-B14F-4D97-AF65-F5344CB8AC3E}">
        <p14:creationId xmlns:p14="http://schemas.microsoft.com/office/powerpoint/2010/main" val="30641873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Conclusions</a:t>
            </a:r>
          </a:p>
          <a:p>
            <a:pPr lvl="3"/>
            <a:r>
              <a:rPr lang="en-GB" dirty="0"/>
              <a:t>Nothing lasts for forever</a:t>
            </a:r>
          </a:p>
          <a:p>
            <a:pPr lvl="4"/>
            <a:r>
              <a:rPr lang="en-GB" dirty="0"/>
              <a:t>So, make hay while the sun shines</a:t>
            </a:r>
          </a:p>
          <a:p>
            <a:pPr lvl="5"/>
            <a:r>
              <a:rPr lang="en-GB" dirty="0"/>
              <a:t>GTA5 online play (maybe cheaper to support than developing GTA6)</a:t>
            </a:r>
          </a:p>
          <a:p>
            <a:pPr lvl="3"/>
            <a:r>
              <a:rPr lang="en-GB" dirty="0"/>
              <a:t>How can companies innovate while they are successful</a:t>
            </a:r>
          </a:p>
          <a:p>
            <a:pPr lvl="4"/>
            <a:r>
              <a:rPr lang="en-GB" dirty="0"/>
              <a:t>Christensen suggests this is v. difficult (for firms that have grown quickly from start-ups)</a:t>
            </a:r>
          </a:p>
          <a:p>
            <a:pPr lvl="4"/>
            <a:r>
              <a:rPr lang="en-GB" dirty="0"/>
              <a:t>Need to be prepared to kill your golden goose</a:t>
            </a:r>
          </a:p>
          <a:p>
            <a:pPr lvl="5"/>
            <a:r>
              <a:rPr lang="en-GB" dirty="0"/>
              <a:t>Apple </a:t>
            </a:r>
            <a:r>
              <a:rPr lang="en-GB" dirty="0" err="1"/>
              <a:t>ipod</a:t>
            </a:r>
            <a:r>
              <a:rPr lang="en-GB" dirty="0"/>
              <a:t> -&gt; </a:t>
            </a:r>
            <a:r>
              <a:rPr lang="en-GB" dirty="0" err="1"/>
              <a:t>iphone</a:t>
            </a:r>
            <a:r>
              <a:rPr lang="en-GB" dirty="0"/>
              <a:t> -&gt; </a:t>
            </a:r>
            <a:r>
              <a:rPr lang="en-GB" dirty="0" err="1"/>
              <a:t>ipad</a:t>
            </a:r>
            <a:endParaRPr lang="en-GB" dirty="0"/>
          </a:p>
          <a:p>
            <a:pPr lvl="5"/>
            <a:r>
              <a:rPr lang="en-GB" dirty="0"/>
              <a:t>Hello games Joe Danger -&gt; NMS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5776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Today</a:t>
            </a:r>
          </a:p>
          <a:p>
            <a:pPr lvl="1"/>
            <a:r>
              <a:rPr lang="en-GB" dirty="0"/>
              <a:t>Analyse several current issues in games</a:t>
            </a:r>
          </a:p>
          <a:p>
            <a:pPr lvl="2"/>
            <a:r>
              <a:rPr lang="en-GB" dirty="0"/>
              <a:t>What can history tell us about them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How does this tie into your assignment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16535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Conclusions</a:t>
            </a:r>
          </a:p>
          <a:p>
            <a:pPr lvl="3"/>
            <a:r>
              <a:rPr lang="en-GB" dirty="0"/>
              <a:t>Failure is always an option</a:t>
            </a:r>
          </a:p>
          <a:p>
            <a:pPr lvl="4"/>
            <a:r>
              <a:rPr lang="en-GB" dirty="0" err="1"/>
              <a:t>AppleTV</a:t>
            </a:r>
            <a:r>
              <a:rPr lang="en-GB" dirty="0"/>
              <a:t>, Google Glass</a:t>
            </a:r>
          </a:p>
          <a:p>
            <a:pPr lvl="3"/>
            <a:r>
              <a:rPr lang="en-GB" dirty="0"/>
              <a:t>Limited success is always an option too</a:t>
            </a:r>
          </a:p>
          <a:p>
            <a:pPr lvl="4"/>
            <a:r>
              <a:rPr lang="en-GB" dirty="0"/>
              <a:t>Apple Watch 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F62878-5318-A841-B131-EAEDD84BD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192" y="3670479"/>
            <a:ext cx="3965616" cy="2825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339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Conclusions</a:t>
            </a:r>
          </a:p>
          <a:p>
            <a:pPr lvl="3"/>
            <a:r>
              <a:rPr lang="en-GB" dirty="0"/>
              <a:t>Does an organisation have deep enough pockets to run with its limited successes or kill its failures</a:t>
            </a:r>
          </a:p>
          <a:p>
            <a:pPr lvl="4"/>
            <a:r>
              <a:rPr lang="en-GB" dirty="0"/>
              <a:t>Apple -&gt; keeps </a:t>
            </a:r>
            <a:r>
              <a:rPr lang="en-GB" dirty="0" err="1"/>
              <a:t>AppleTV</a:t>
            </a:r>
            <a:r>
              <a:rPr lang="en-GB" dirty="0"/>
              <a:t> going, pushing Watch</a:t>
            </a:r>
          </a:p>
          <a:p>
            <a:pPr lvl="4"/>
            <a:r>
              <a:rPr lang="en-GB" dirty="0"/>
              <a:t>Hello Games -&gt; Massive early revenues from NMS allowed the company to re-tool the game to fit expectations</a:t>
            </a:r>
          </a:p>
          <a:p>
            <a:pPr lvl="4"/>
            <a:endParaRPr lang="en-GB" dirty="0"/>
          </a:p>
          <a:p>
            <a:pPr lvl="4"/>
            <a:r>
              <a:rPr lang="en-GB" dirty="0"/>
              <a:t>Many companies just don’t have the resources or attitude to risk to do this</a:t>
            </a:r>
          </a:p>
          <a:p>
            <a:pPr lvl="5"/>
            <a:r>
              <a:rPr lang="en-GB" dirty="0"/>
              <a:t>Publishers often shutter and move on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92708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Maturing markets, products and models</a:t>
            </a:r>
          </a:p>
          <a:p>
            <a:pPr lvl="2"/>
            <a:r>
              <a:rPr lang="en-GB" dirty="0"/>
              <a:t>Conclusions</a:t>
            </a:r>
          </a:p>
          <a:p>
            <a:pPr lvl="3"/>
            <a:r>
              <a:rPr lang="en-GB" dirty="0"/>
              <a:t>The vast bulk of novel development will be occurring in secret</a:t>
            </a:r>
          </a:p>
          <a:p>
            <a:pPr lvl="4"/>
            <a:r>
              <a:rPr lang="en-GB" dirty="0"/>
              <a:t>Games industry is notorious for keeping quiet</a:t>
            </a:r>
          </a:p>
          <a:p>
            <a:pPr lvl="4"/>
            <a:endParaRPr lang="en-GB" dirty="0"/>
          </a:p>
          <a:p>
            <a:pPr lvl="3"/>
            <a:r>
              <a:rPr lang="en-GB" dirty="0"/>
              <a:t>‘Killer apps’ may not even be in development, or known by publishers</a:t>
            </a:r>
          </a:p>
          <a:p>
            <a:pPr lvl="4"/>
            <a:r>
              <a:rPr lang="en-GB" dirty="0"/>
              <a:t>A lot of games will get pitched rather than developed in-house</a:t>
            </a:r>
          </a:p>
          <a:p>
            <a:pPr lvl="5"/>
            <a:r>
              <a:rPr lang="en-GB" dirty="0"/>
              <a:t>Christensen’s start-up culture of move fast, take risks &amp; break things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5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19787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How does this tie into your assignment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68977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How does this tie into your assignment</a:t>
            </a:r>
          </a:p>
          <a:p>
            <a:pPr lvl="1"/>
            <a:r>
              <a:rPr lang="en-GB" dirty="0"/>
              <a:t>Let’s go back to the rubric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DA3613-9977-7445-A053-1158E86AD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1825600"/>
            <a:ext cx="79502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5977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How does this tie into your assignment</a:t>
            </a:r>
          </a:p>
          <a:p>
            <a:pPr lvl="1"/>
            <a:r>
              <a:rPr lang="en-GB" dirty="0"/>
              <a:t>Let’s go back to learning space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F5A128-925D-4646-8348-C94A1C83F18A}"/>
              </a:ext>
            </a:extLst>
          </p:cNvPr>
          <p:cNvSpPr txBox="1"/>
          <p:nvPr/>
        </p:nvSpPr>
        <p:spPr>
          <a:xfrm>
            <a:off x="-147145" y="51290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pic>
        <p:nvPicPr>
          <p:cNvPr id="54274" name="Picture 2">
            <a:extLst>
              <a:ext uri="{FF2B5EF4-FFF2-40B4-BE49-F238E27FC236}">
                <a16:creationId xmlns:a16="http://schemas.microsoft.com/office/drawing/2014/main" id="{17C8A96B-4B7F-6545-BDF4-59880CE14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916832"/>
            <a:ext cx="7353288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6437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How does this tie into your assignment</a:t>
            </a:r>
          </a:p>
          <a:p>
            <a:pPr lvl="1"/>
            <a:r>
              <a:rPr lang="en-GB" dirty="0"/>
              <a:t>Analyse</a:t>
            </a:r>
          </a:p>
          <a:p>
            <a:pPr lvl="2"/>
            <a:r>
              <a:rPr lang="en-GB" dirty="0"/>
              <a:t>Need to have a ‘so what’ moment in your writing</a:t>
            </a:r>
          </a:p>
          <a:p>
            <a:pPr lvl="2"/>
            <a:r>
              <a:rPr lang="en-GB" dirty="0"/>
              <a:t>Otherwise it’s just description / narrative</a:t>
            </a:r>
          </a:p>
          <a:p>
            <a:pPr lvl="3"/>
            <a:r>
              <a:rPr lang="en-GB" dirty="0"/>
              <a:t>E.g.</a:t>
            </a:r>
          </a:p>
          <a:p>
            <a:pPr lvl="4"/>
            <a:r>
              <a:rPr lang="en-GB" dirty="0"/>
              <a:t>Reliance on ‘Harry Potter’, ‘super hero’ &amp; ‘Star Wars’ brands &amp; franchises</a:t>
            </a:r>
          </a:p>
          <a:p>
            <a:pPr lvl="4"/>
            <a:r>
              <a:rPr lang="en-GB" dirty="0"/>
              <a:t>Novel IP often difficult to deliver vs. ‘art-house’</a:t>
            </a:r>
          </a:p>
          <a:p>
            <a:pPr lvl="4"/>
            <a:r>
              <a:rPr lang="en-GB" dirty="0"/>
              <a:t>Existing IP often struggles (Cats)</a:t>
            </a:r>
          </a:p>
          <a:p>
            <a:pPr lvl="4"/>
            <a:endParaRPr lang="en-GB" dirty="0"/>
          </a:p>
          <a:p>
            <a:pPr lvl="4"/>
            <a:r>
              <a:rPr lang="en-GB" dirty="0"/>
              <a:t>(Analysis bit) This means that …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F5A128-925D-4646-8348-C94A1C83F18A}"/>
              </a:ext>
            </a:extLst>
          </p:cNvPr>
          <p:cNvSpPr txBox="1"/>
          <p:nvPr/>
        </p:nvSpPr>
        <p:spPr>
          <a:xfrm>
            <a:off x="-147145" y="51290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74909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How does this tie into your assignment</a:t>
            </a:r>
          </a:p>
          <a:p>
            <a:pPr lvl="1"/>
            <a:r>
              <a:rPr lang="en-GB" dirty="0"/>
              <a:t>Structuring research</a:t>
            </a:r>
          </a:p>
          <a:p>
            <a:pPr lvl="2"/>
            <a:r>
              <a:rPr lang="en-GB" dirty="0"/>
              <a:t>[This is dedicated to everyone that used a reflective framework for GAM320]</a:t>
            </a:r>
          </a:p>
          <a:p>
            <a:pPr lvl="2"/>
            <a:r>
              <a:rPr lang="en-GB" dirty="0"/>
              <a:t>Analytical frameworks can be very useful for organising your thoughts and developing / seeing arguments</a:t>
            </a:r>
          </a:p>
          <a:p>
            <a:pPr lvl="3"/>
            <a:r>
              <a:rPr lang="en-GB" dirty="0"/>
              <a:t>Particularly from multiple perspectives (stakeholders)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F5A128-925D-4646-8348-C94A1C83F18A}"/>
              </a:ext>
            </a:extLst>
          </p:cNvPr>
          <p:cNvSpPr txBox="1"/>
          <p:nvPr/>
        </p:nvSpPr>
        <p:spPr>
          <a:xfrm>
            <a:off x="-147145" y="51290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67429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How does this tie into your assignment</a:t>
            </a:r>
          </a:p>
          <a:p>
            <a:pPr lvl="1"/>
            <a:r>
              <a:rPr lang="en-GB" dirty="0"/>
              <a:t>Structuring research</a:t>
            </a:r>
          </a:p>
          <a:p>
            <a:pPr lvl="2"/>
            <a:r>
              <a:rPr lang="en-GB" dirty="0"/>
              <a:t>An Innovation framework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F5A128-925D-4646-8348-C94A1C83F18A}"/>
              </a:ext>
            </a:extLst>
          </p:cNvPr>
          <p:cNvSpPr txBox="1"/>
          <p:nvPr/>
        </p:nvSpPr>
        <p:spPr>
          <a:xfrm>
            <a:off x="-147145" y="51290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911091-F900-4643-8C0B-31CDD73BCD28}"/>
              </a:ext>
            </a:extLst>
          </p:cNvPr>
          <p:cNvGrpSpPr/>
          <p:nvPr/>
        </p:nvGrpSpPr>
        <p:grpSpPr>
          <a:xfrm>
            <a:off x="1619672" y="2636911"/>
            <a:ext cx="6032316" cy="3333805"/>
            <a:chOff x="1948811" y="3212976"/>
            <a:chExt cx="4783429" cy="25509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B3A71F3-3020-504A-BB73-E96F2A1DA9E0}"/>
                </a:ext>
              </a:extLst>
            </p:cNvPr>
            <p:cNvGrpSpPr/>
            <p:nvPr/>
          </p:nvGrpSpPr>
          <p:grpSpPr>
            <a:xfrm>
              <a:off x="2699792" y="4293096"/>
              <a:ext cx="4032448" cy="1080120"/>
              <a:chOff x="2699792" y="4293096"/>
              <a:chExt cx="4032448" cy="108012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14AE8D2-5C97-AE44-893A-8D002DC407BC}"/>
                  </a:ext>
                </a:extLst>
              </p:cNvPr>
              <p:cNvSpPr/>
              <p:nvPr/>
            </p:nvSpPr>
            <p:spPr>
              <a:xfrm>
                <a:off x="2699792" y="4293096"/>
                <a:ext cx="2016224" cy="108012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Incremental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65D48379-B7AC-4844-B5D9-FA2EF3A2022B}"/>
                  </a:ext>
                </a:extLst>
              </p:cNvPr>
              <p:cNvSpPr/>
              <p:nvPr/>
            </p:nvSpPr>
            <p:spPr>
              <a:xfrm>
                <a:off x="4716016" y="4293096"/>
                <a:ext cx="2016224" cy="108012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Disruptive</a:t>
                </a:r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144F67-30CE-D345-B0E9-8FA2E975C99D}"/>
                </a:ext>
              </a:extLst>
            </p:cNvPr>
            <p:cNvSpPr/>
            <p:nvPr/>
          </p:nvSpPr>
          <p:spPr>
            <a:xfrm>
              <a:off x="4223199" y="5373216"/>
              <a:ext cx="985633" cy="2825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Technology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E4D4CB5-782C-8A40-AD8F-DB967080934D}"/>
                </a:ext>
              </a:extLst>
            </p:cNvPr>
            <p:cNvGrpSpPr/>
            <p:nvPr/>
          </p:nvGrpSpPr>
          <p:grpSpPr>
            <a:xfrm>
              <a:off x="3224698" y="5471985"/>
              <a:ext cx="2868011" cy="291891"/>
              <a:chOff x="3152690" y="5678717"/>
              <a:chExt cx="2868011" cy="291891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1B5E7EB-45C9-3047-A32A-A809E256D508}"/>
                  </a:ext>
                </a:extLst>
              </p:cNvPr>
              <p:cNvSpPr/>
              <p:nvPr/>
            </p:nvSpPr>
            <p:spPr>
              <a:xfrm>
                <a:off x="3152690" y="5678717"/>
                <a:ext cx="711323" cy="2825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Existing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78BA5C5-7C47-134F-B480-B5815D0D2FBE}"/>
                  </a:ext>
                </a:extLst>
              </p:cNvPr>
              <p:cNvSpPr/>
              <p:nvPr/>
            </p:nvSpPr>
            <p:spPr>
              <a:xfrm>
                <a:off x="5534519" y="5688009"/>
                <a:ext cx="486182" cy="2825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New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A36A49A-32A0-5342-A240-0BE102A9FA84}"/>
                </a:ext>
              </a:extLst>
            </p:cNvPr>
            <p:cNvGrpSpPr/>
            <p:nvPr/>
          </p:nvGrpSpPr>
          <p:grpSpPr>
            <a:xfrm>
              <a:off x="2699792" y="3212976"/>
              <a:ext cx="4032448" cy="1080120"/>
              <a:chOff x="2699792" y="4293096"/>
              <a:chExt cx="4032448" cy="108012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7DDE118-D657-5049-B9BF-1D6A42AE0F0E}"/>
                  </a:ext>
                </a:extLst>
              </p:cNvPr>
              <p:cNvSpPr/>
              <p:nvPr/>
            </p:nvSpPr>
            <p:spPr>
              <a:xfrm>
                <a:off x="2699792" y="4293096"/>
                <a:ext cx="2016224" cy="108012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Architectural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BFAC146-D359-4346-8520-FD098FBF31ED}"/>
                  </a:ext>
                </a:extLst>
              </p:cNvPr>
              <p:cNvSpPr/>
              <p:nvPr/>
            </p:nvSpPr>
            <p:spPr>
              <a:xfrm>
                <a:off x="4716016" y="4293096"/>
                <a:ext cx="2016224" cy="108012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Radical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66F372F-B76F-F043-80A7-BEF1B8DB9A1A}"/>
                </a:ext>
              </a:extLst>
            </p:cNvPr>
            <p:cNvSpPr/>
            <p:nvPr/>
          </p:nvSpPr>
          <p:spPr>
            <a:xfrm rot="5400000">
              <a:off x="2165347" y="4146662"/>
              <a:ext cx="727103" cy="29286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Markets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5DB258C-B929-8B48-BB9A-806218782CA4}"/>
                </a:ext>
              </a:extLst>
            </p:cNvPr>
            <p:cNvSpPr/>
            <p:nvPr/>
          </p:nvSpPr>
          <p:spPr>
            <a:xfrm>
              <a:off x="1948811" y="4648490"/>
              <a:ext cx="711323" cy="2825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GB" dirty="0">
                  <a:solidFill>
                    <a:schemeClr val="bg1"/>
                  </a:solidFill>
                </a:rPr>
                <a:t>Existing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C58BBF9-9E99-CE45-817E-E5FE50A52427}"/>
                </a:ext>
              </a:extLst>
            </p:cNvPr>
            <p:cNvSpPr/>
            <p:nvPr/>
          </p:nvSpPr>
          <p:spPr>
            <a:xfrm>
              <a:off x="1968328" y="3568370"/>
              <a:ext cx="486182" cy="2825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GB" dirty="0">
                  <a:solidFill>
                    <a:schemeClr val="bg1"/>
                  </a:solidFill>
                </a:rPr>
                <a:t>New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96454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How does this tie into your assignment</a:t>
            </a:r>
          </a:p>
          <a:p>
            <a:pPr lvl="1"/>
            <a:r>
              <a:rPr lang="en-GB" dirty="0"/>
              <a:t>Structuring research</a:t>
            </a:r>
          </a:p>
          <a:p>
            <a:pPr lvl="2"/>
            <a:r>
              <a:rPr lang="en-GB" dirty="0"/>
              <a:t>An Innovation framework (Sony)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F5A128-925D-4646-8348-C94A1C83F18A}"/>
              </a:ext>
            </a:extLst>
          </p:cNvPr>
          <p:cNvSpPr txBox="1"/>
          <p:nvPr/>
        </p:nvSpPr>
        <p:spPr>
          <a:xfrm>
            <a:off x="-147145" y="51290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911091-F900-4643-8C0B-31CDD73BCD28}"/>
              </a:ext>
            </a:extLst>
          </p:cNvPr>
          <p:cNvGrpSpPr/>
          <p:nvPr/>
        </p:nvGrpSpPr>
        <p:grpSpPr>
          <a:xfrm>
            <a:off x="1685649" y="2636911"/>
            <a:ext cx="5966340" cy="3487047"/>
            <a:chOff x="2001128" y="3212976"/>
            <a:chExt cx="4731112" cy="2668155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B3A71F3-3020-504A-BB73-E96F2A1DA9E0}"/>
                </a:ext>
              </a:extLst>
            </p:cNvPr>
            <p:cNvGrpSpPr/>
            <p:nvPr/>
          </p:nvGrpSpPr>
          <p:grpSpPr>
            <a:xfrm>
              <a:off x="2699792" y="4293096"/>
              <a:ext cx="4032448" cy="1080120"/>
              <a:chOff x="2699792" y="4293096"/>
              <a:chExt cx="4032448" cy="108012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14AE8D2-5C97-AE44-893A-8D002DC407BC}"/>
                  </a:ext>
                </a:extLst>
              </p:cNvPr>
              <p:cNvSpPr/>
              <p:nvPr/>
            </p:nvSpPr>
            <p:spPr>
              <a:xfrm>
                <a:off x="2699792" y="4293096"/>
                <a:ext cx="2016224" cy="108012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/>
                  <a:t>Incremental slim(s)</a:t>
                </a:r>
              </a:p>
              <a:p>
                <a:pPr algn="ctr"/>
                <a:r>
                  <a:rPr lang="en-GB" sz="1400" dirty="0"/>
                  <a:t>Process improvement to cost-reduce h/w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65D48379-B7AC-4844-B5D9-FA2EF3A2022B}"/>
                  </a:ext>
                </a:extLst>
              </p:cNvPr>
              <p:cNvSpPr/>
              <p:nvPr/>
            </p:nvSpPr>
            <p:spPr>
              <a:xfrm>
                <a:off x="4716016" y="4293096"/>
                <a:ext cx="2016224" cy="108012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/>
                  <a:t>Disruptive PS2, PS3, PS4</a:t>
                </a:r>
              </a:p>
              <a:p>
                <a:pPr algn="ctr"/>
                <a:r>
                  <a:rPr lang="en-GB" sz="1400" dirty="0"/>
                  <a:t>new iterations of PS with ‘new &amp; improved tech’</a:t>
                </a:r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144F67-30CE-D345-B0E9-8FA2E975C99D}"/>
                </a:ext>
              </a:extLst>
            </p:cNvPr>
            <p:cNvSpPr/>
            <p:nvPr/>
          </p:nvSpPr>
          <p:spPr>
            <a:xfrm>
              <a:off x="4223199" y="5373216"/>
              <a:ext cx="985633" cy="2825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Technology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E4D4CB5-782C-8A40-AD8F-DB967080934D}"/>
                </a:ext>
              </a:extLst>
            </p:cNvPr>
            <p:cNvGrpSpPr/>
            <p:nvPr/>
          </p:nvGrpSpPr>
          <p:grpSpPr>
            <a:xfrm>
              <a:off x="3224698" y="5589240"/>
              <a:ext cx="2868011" cy="291891"/>
              <a:chOff x="3152690" y="5795972"/>
              <a:chExt cx="2868011" cy="291891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1B5E7EB-45C9-3047-A32A-A809E256D508}"/>
                  </a:ext>
                </a:extLst>
              </p:cNvPr>
              <p:cNvSpPr/>
              <p:nvPr/>
            </p:nvSpPr>
            <p:spPr>
              <a:xfrm>
                <a:off x="3152690" y="5795972"/>
                <a:ext cx="711323" cy="2825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Existing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78BA5C5-7C47-134F-B480-B5815D0D2FBE}"/>
                  </a:ext>
                </a:extLst>
              </p:cNvPr>
              <p:cNvSpPr/>
              <p:nvPr/>
            </p:nvSpPr>
            <p:spPr>
              <a:xfrm>
                <a:off x="5534519" y="5805264"/>
                <a:ext cx="486182" cy="2825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</a:rPr>
                  <a:t>New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A36A49A-32A0-5342-A240-0BE102A9FA84}"/>
                </a:ext>
              </a:extLst>
            </p:cNvPr>
            <p:cNvGrpSpPr/>
            <p:nvPr/>
          </p:nvGrpSpPr>
          <p:grpSpPr>
            <a:xfrm>
              <a:off x="2699792" y="3212976"/>
              <a:ext cx="4032448" cy="1080120"/>
              <a:chOff x="2699792" y="4293096"/>
              <a:chExt cx="4032448" cy="108012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7DDE118-D657-5049-B9BF-1D6A42AE0F0E}"/>
                  </a:ext>
                </a:extLst>
              </p:cNvPr>
              <p:cNvSpPr/>
              <p:nvPr/>
            </p:nvSpPr>
            <p:spPr>
              <a:xfrm>
                <a:off x="2699792" y="4293096"/>
                <a:ext cx="2016224" cy="108012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/>
                  <a:t>Architectural</a:t>
                </a:r>
              </a:p>
              <a:p>
                <a:pPr algn="ctr"/>
                <a:r>
                  <a:rPr lang="en-GB" b="1" dirty="0"/>
                  <a:t>PSP / Vita / PS Go</a:t>
                </a:r>
              </a:p>
              <a:p>
                <a:pPr algn="ctr"/>
                <a:r>
                  <a:rPr lang="en-GB" sz="1400" dirty="0"/>
                  <a:t>Moving PS-concept to portable &amp; mobile platforms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BFAC146-D359-4346-8520-FD098FBF31ED}"/>
                  </a:ext>
                </a:extLst>
              </p:cNvPr>
              <p:cNvSpPr/>
              <p:nvPr/>
            </p:nvSpPr>
            <p:spPr>
              <a:xfrm>
                <a:off x="4716016" y="4293096"/>
                <a:ext cx="2016224" cy="108012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/>
                  <a:t>Radical PS1</a:t>
                </a:r>
                <a:r>
                  <a:rPr lang="en-GB" dirty="0"/>
                  <a:t> </a:t>
                </a:r>
              </a:p>
              <a:p>
                <a:pPr algn="ctr"/>
                <a:r>
                  <a:rPr lang="en-GB" sz="1400" dirty="0"/>
                  <a:t>redefined what consoles were and made them acceptable to new players (markets)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66F372F-B76F-F043-80A7-BEF1B8DB9A1A}"/>
                </a:ext>
              </a:extLst>
            </p:cNvPr>
            <p:cNvSpPr/>
            <p:nvPr/>
          </p:nvSpPr>
          <p:spPr>
            <a:xfrm rot="5400000">
              <a:off x="2165347" y="4146662"/>
              <a:ext cx="727103" cy="29286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Markets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5DB258C-B929-8B48-BB9A-806218782CA4}"/>
                </a:ext>
              </a:extLst>
            </p:cNvPr>
            <p:cNvSpPr/>
            <p:nvPr/>
          </p:nvSpPr>
          <p:spPr>
            <a:xfrm>
              <a:off x="2001128" y="4648490"/>
              <a:ext cx="711323" cy="2825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GB" dirty="0">
                  <a:solidFill>
                    <a:schemeClr val="bg1"/>
                  </a:solidFill>
                </a:rPr>
                <a:t>Existing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C58BBF9-9E99-CE45-817E-E5FE50A52427}"/>
                </a:ext>
              </a:extLst>
            </p:cNvPr>
            <p:cNvSpPr/>
            <p:nvPr/>
          </p:nvSpPr>
          <p:spPr>
            <a:xfrm>
              <a:off x="2204929" y="3568370"/>
              <a:ext cx="486182" cy="2825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GB" dirty="0">
                  <a:solidFill>
                    <a:schemeClr val="bg1"/>
                  </a:solidFill>
                </a:rPr>
                <a:t>New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8298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61522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How does this tie into your assignment</a:t>
            </a:r>
          </a:p>
          <a:p>
            <a:pPr lvl="1"/>
            <a:r>
              <a:rPr lang="en-GB" dirty="0"/>
              <a:t>Structuring research / Advocate</a:t>
            </a:r>
          </a:p>
          <a:p>
            <a:pPr lvl="2"/>
            <a:r>
              <a:rPr lang="en-GB" dirty="0"/>
              <a:t>Drivers of change (STEP, PEST, PESTLE, STEEPL)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A307663-0736-6647-8150-4C6A923363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83950"/>
              </p:ext>
            </p:extLst>
          </p:nvPr>
        </p:nvGraphicFramePr>
        <p:xfrm>
          <a:off x="755576" y="2204864"/>
          <a:ext cx="7776864" cy="3992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2498220204"/>
                    </a:ext>
                  </a:extLst>
                </a:gridCol>
                <a:gridCol w="6048672">
                  <a:extLst>
                    <a:ext uri="{9D8B030D-6E8A-4147-A177-3AD203B41FA5}">
                      <a16:colId xmlns:a16="http://schemas.microsoft.com/office/drawing/2014/main" val="38019897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Driver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70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Societal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What does society (or a group / market) ‘want’ (Ford’s ‘faster horses’) or ‘need’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3533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Technological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What technology is available to create novel (innovative) products and services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892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Economic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What are the financial constraints or enablers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5598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Political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What is the political (small-p) power / relationships of stakeholders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459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Legal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What are the legal constraints or enablers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5436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Environmental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What are the environmental constraints or enablers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(this may lag legal)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167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42309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Conclusions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04688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Conclusions</a:t>
            </a:r>
          </a:p>
          <a:p>
            <a:pPr lvl="1"/>
            <a:r>
              <a:rPr lang="en-GB" dirty="0"/>
              <a:t>There’s generally nothing new under the sun</a:t>
            </a:r>
          </a:p>
          <a:p>
            <a:pPr lvl="2"/>
            <a:r>
              <a:rPr lang="en-GB" dirty="0"/>
              <a:t>Most of what people &amp; organisations are doing has been done in some shape, manner or form before</a:t>
            </a:r>
          </a:p>
          <a:p>
            <a:pPr lvl="2"/>
            <a:r>
              <a:rPr lang="en-GB" dirty="0"/>
              <a:t>History can help us to see what the outcomes and issues are likely to be</a:t>
            </a:r>
          </a:p>
          <a:p>
            <a:pPr lvl="3"/>
            <a:r>
              <a:rPr lang="en-GB" dirty="0"/>
              <a:t>We can learn from that (and make new mistakes)</a:t>
            </a:r>
          </a:p>
          <a:p>
            <a:pPr lvl="3"/>
            <a:r>
              <a:rPr lang="en-GB" dirty="0"/>
              <a:t>We can ignore that and make the same mistakes (and make new mistakes)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Beware of:</a:t>
            </a:r>
          </a:p>
          <a:p>
            <a:pPr lvl="3"/>
            <a:r>
              <a:rPr lang="en-GB" dirty="0"/>
              <a:t>Historical bias (survivor / success &amp; simplicity biases)</a:t>
            </a:r>
          </a:p>
          <a:p>
            <a:pPr lvl="3"/>
            <a:r>
              <a:rPr lang="en-GB" dirty="0"/>
              <a:t>Present bias (hubris)</a:t>
            </a:r>
          </a:p>
          <a:p>
            <a:pPr lvl="3"/>
            <a:r>
              <a:rPr lang="en-GB" dirty="0"/>
              <a:t>Future bias (outcome)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84988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Conclusions</a:t>
            </a:r>
          </a:p>
          <a:p>
            <a:pPr lvl="1"/>
            <a:r>
              <a:rPr lang="en-GB" dirty="0"/>
              <a:t>Models &amp; frameworks will help you with your research</a:t>
            </a:r>
          </a:p>
          <a:p>
            <a:pPr lvl="2"/>
            <a:r>
              <a:rPr lang="en-GB" dirty="0"/>
              <a:t>Structure your research activities</a:t>
            </a:r>
          </a:p>
          <a:p>
            <a:pPr lvl="2"/>
            <a:r>
              <a:rPr lang="en-GB" dirty="0"/>
              <a:t>Write your reports</a:t>
            </a:r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572275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Conclusions</a:t>
            </a:r>
          </a:p>
          <a:p>
            <a:pPr lvl="1"/>
            <a:r>
              <a:rPr lang="en-GB" dirty="0"/>
              <a:t>Good luck with </a:t>
            </a:r>
            <a:r>
              <a:rPr lang="en-GB"/>
              <a:t>your assignments!</a:t>
            </a:r>
            <a:endParaRPr lang="en-GB" dirty="0"/>
          </a:p>
          <a:p>
            <a:pPr lvl="3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95322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Do you have any questions for me?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7787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We are currently in the ‘rebirth’ of VR</a:t>
            </a:r>
          </a:p>
          <a:p>
            <a:pPr lvl="3"/>
            <a:r>
              <a:rPr lang="en-GB" dirty="0"/>
              <a:t>Sony &amp; Microsoft have launched VR for games and beyond</a:t>
            </a:r>
          </a:p>
          <a:p>
            <a:pPr lvl="3"/>
            <a:r>
              <a:rPr lang="en-GB" dirty="0"/>
              <a:t>Range of h/w companies making VR systems</a:t>
            </a:r>
          </a:p>
          <a:p>
            <a:pPr lvl="3"/>
            <a:r>
              <a:rPr lang="en-GB" dirty="0"/>
              <a:t>Expensive acquisitions (Oculus by Facebook - $2BN)</a:t>
            </a:r>
          </a:p>
          <a:p>
            <a:pPr lvl="3"/>
            <a:r>
              <a:rPr lang="en-GB" dirty="0"/>
              <a:t>Support for VR in middleware (UE4, Unity etc)</a:t>
            </a:r>
          </a:p>
          <a:p>
            <a:pPr lvl="3"/>
            <a:r>
              <a:rPr lang="en-GB" dirty="0"/>
              <a:t>Game developers making VR games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2"/>
            <a:r>
              <a:rPr lang="en-GB" dirty="0"/>
              <a:t>Sounds like a rich ecosystem for success …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3621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Sounds like a rich ecosystem for success, is it?</a:t>
            </a:r>
          </a:p>
          <a:p>
            <a:pPr lvl="3"/>
            <a:r>
              <a:rPr lang="en-GB" dirty="0"/>
              <a:t>Oculus management team moved on from FB</a:t>
            </a:r>
          </a:p>
          <a:p>
            <a:pPr lvl="3"/>
            <a:r>
              <a:rPr lang="en-GB" dirty="0"/>
              <a:t>Sony closing Manchester VR studio</a:t>
            </a:r>
          </a:p>
          <a:p>
            <a:pPr lvl="3"/>
            <a:r>
              <a:rPr lang="en-GB" dirty="0"/>
              <a:t>What is the VR killer app?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3B3FB90-B5C0-E14A-B92C-BB6266D109E5}"/>
              </a:ext>
            </a:extLst>
          </p:cNvPr>
          <p:cNvGrpSpPr/>
          <p:nvPr/>
        </p:nvGrpSpPr>
        <p:grpSpPr>
          <a:xfrm>
            <a:off x="1619672" y="3212976"/>
            <a:ext cx="5697960" cy="5990468"/>
            <a:chOff x="611560" y="3210970"/>
            <a:chExt cx="6994104" cy="707259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741838B-5430-184D-ADA9-9832F0D0A1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560" y="3212976"/>
              <a:ext cx="3419872" cy="192367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1127A84-E2CB-7744-B12F-090BBEDC7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1560" y="5347174"/>
              <a:ext cx="3419872" cy="192429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28942DE-4FF7-4F4A-9D3D-F9B01450F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85792" y="3210970"/>
              <a:ext cx="3419872" cy="192367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19FA93C-0FBB-0F42-BD5C-C946AA118842}"/>
                </a:ext>
              </a:extLst>
            </p:cNvPr>
            <p:cNvSpPr txBox="1"/>
            <p:nvPr/>
          </p:nvSpPr>
          <p:spPr>
            <a:xfrm>
              <a:off x="6353875" y="9878180"/>
              <a:ext cx="195531" cy="405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GB" dirty="0"/>
            </a:p>
          </p:txBody>
        </p:sp>
        <p:pic>
          <p:nvPicPr>
            <p:cNvPr id="8194" name="Picture 2">
              <a:extLst>
                <a:ext uri="{FF2B5EF4-FFF2-40B4-BE49-F238E27FC236}">
                  <a16:creationId xmlns:a16="http://schemas.microsoft.com/office/drawing/2014/main" id="{AD9DB76A-22D1-8344-9F77-F2404681B2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85792" y="5347174"/>
              <a:ext cx="3387346" cy="19236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86414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Analyse several current issues in games</a:t>
            </a:r>
          </a:p>
          <a:p>
            <a:pPr lvl="1"/>
            <a:r>
              <a:rPr lang="en-GB" dirty="0"/>
              <a:t>VR</a:t>
            </a:r>
          </a:p>
          <a:p>
            <a:pPr lvl="2"/>
            <a:r>
              <a:rPr lang="en-GB" dirty="0"/>
              <a:t>Sounds like a rich ecosystem for success, is it?</a:t>
            </a:r>
          </a:p>
          <a:p>
            <a:pPr lvl="3"/>
            <a:r>
              <a:rPr lang="en-GB" dirty="0"/>
              <a:t>Will this be the killer app?</a:t>
            </a:r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6992DB-CDE4-7E41-926F-D97DD7F66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2924944"/>
            <a:ext cx="5508104" cy="309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749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13638</TotalTime>
  <Words>2807</Words>
  <Application>Microsoft Macintosh PowerPoint</Application>
  <PresentationFormat>On-screen Show (4:3)</PresentationFormat>
  <Paragraphs>584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Gazcorp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Computer Games and Entertainment: Advanced Programming</dc:title>
  <dc:creator>Gareth</dc:creator>
  <cp:lastModifiedBy>Lewis, Gareth</cp:lastModifiedBy>
  <cp:revision>760</cp:revision>
  <dcterms:created xsi:type="dcterms:W3CDTF">2008-11-22T10:38:31Z</dcterms:created>
  <dcterms:modified xsi:type="dcterms:W3CDTF">2020-02-16T13:18:49Z</dcterms:modified>
</cp:coreProperties>
</file>

<file path=docProps/thumbnail.jpeg>
</file>